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media1.mp4" ContentType="video/unknown"/>
  <Override PartName="/ppt/media/image1.jpeg" ContentType="image/jpeg"/>
  <Override PartName="/ppt/media/media2.mp4" ContentType="video/unknown"/>
  <Override PartName="/ppt/media/image2.jpeg" ContentType="image/jpeg"/>
  <Override PartName="/ppt/media/image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p:nvPr>
            <p:ph type="sldImg"/>
          </p:nvPr>
        </p:nvSpPr>
        <p:spPr>
          <a:xfrm>
            <a:off x="1143000" y="685800"/>
            <a:ext cx="4572000" cy="3429000"/>
          </a:xfrm>
          <a:prstGeom prst="rect">
            <a:avLst/>
          </a:prstGeom>
        </p:spPr>
        <p:txBody>
          <a:bodyPr/>
          <a:lstStyle/>
          <a:p>
            <a:pPr lvl="0"/>
          </a:p>
        </p:txBody>
      </p:sp>
      <p:sp>
        <p:nvSpPr>
          <p:cNvPr id="37" name="Shape 37"/>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7" name="Shape 7"/>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8" name="Shape 8"/>
          <p:cNvSpPr/>
          <p:nvPr>
            <p:ph type="body" idx="1"/>
          </p:nvPr>
        </p:nvSpPr>
        <p:spPr>
          <a:xfrm>
            <a:off x="1270000" y="5029200"/>
            <a:ext cx="10464800" cy="1130300"/>
          </a:xfrm>
          <a:prstGeom prst="rect">
            <a:avLst/>
          </a:prstGeom>
        </p:spPr>
        <p:txBody>
          <a:bodyPr/>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0" name="Shape 10"/>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11" name="Shape 11"/>
          <p:cNvSpPr/>
          <p:nvPr>
            <p:ph type="body" idx="1"/>
          </p:nvPr>
        </p:nvSpPr>
        <p:spPr>
          <a:xfrm>
            <a:off x="1270000" y="8191500"/>
            <a:ext cx="10464800" cy="1130300"/>
          </a:xfrm>
          <a:prstGeom prst="rect">
            <a:avLst/>
          </a:prstGeom>
        </p:spPr>
        <p:txBody>
          <a:bodyPr/>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13" name="Shape 13"/>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15" name="Shape 15"/>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6" name="Shape 16"/>
          <p:cNvSpPr/>
          <p:nvPr>
            <p:ph type="body" idx="1"/>
          </p:nvPr>
        </p:nvSpPr>
        <p:spPr>
          <a:xfrm>
            <a:off x="952500" y="4762500"/>
            <a:ext cx="5334000" cy="4102100"/>
          </a:xfrm>
          <a:prstGeom prst="rect">
            <a:avLst/>
          </a:prstGeom>
        </p:spPr>
        <p:txBody>
          <a:bodyPr/>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18" name="Shape 18"/>
          <p:cNvSpPr/>
          <p:nvPr>
            <p:ph type="title"/>
          </p:nvPr>
        </p:nvSpPr>
        <p:spPr>
          <a:xfrm>
            <a:off x="952500" y="444500"/>
            <a:ext cx="11099800" cy="2159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20" name="Shape 20"/>
          <p:cNvSpPr/>
          <p:nvPr>
            <p:ph type="title"/>
          </p:nvPr>
        </p:nvSpPr>
        <p:spPr>
          <a:xfrm>
            <a:off x="952500" y="444500"/>
            <a:ext cx="11099800" cy="2159000"/>
          </a:xfrm>
          <a:prstGeom prst="rect">
            <a:avLst/>
          </a:prstGeom>
        </p:spPr>
        <p:txBody>
          <a:bodyPr/>
          <a:lstStyle/>
          <a:p>
            <a:pPr lvl="0">
              <a:defRPr sz="1800"/>
            </a:pPr>
            <a:r>
              <a:rPr sz="8000"/>
              <a:t>Title Text</a:t>
            </a:r>
          </a:p>
        </p:txBody>
      </p:sp>
      <p:sp>
        <p:nvSpPr>
          <p:cNvPr id="21" name="Shape 21"/>
          <p:cNvSpPr/>
          <p:nvPr>
            <p:ph type="body" idx="1"/>
          </p:nvPr>
        </p:nvSpPr>
        <p:spPr>
          <a:xfrm>
            <a:off x="952500" y="2603500"/>
            <a:ext cx="11099800" cy="6286500"/>
          </a:xfrm>
          <a:prstGeom prst="rect">
            <a:avLst/>
          </a:prstGeom>
        </p:spPr>
        <p:txBody>
          <a:bodyPr/>
          <a:lstStyle>
            <a:lvl1pPr marL="444500" indent="-444500">
              <a:buSzPct val="75000"/>
              <a:buChar char="•"/>
            </a:lvl1pPr>
            <a:lvl2pPr marL="889000" indent="-444500">
              <a:buSzPct val="75000"/>
              <a:buChar char="•"/>
              <a:defRPr sz="3000"/>
            </a:lvl2pPr>
            <a:lvl3pPr marL="1333500" indent="-444500">
              <a:buSzPct val="75000"/>
              <a:buChar char="•"/>
              <a:defRPr sz="2800"/>
            </a:lvl3pPr>
            <a:lvl4pPr marL="1778000" indent="-444500">
              <a:buSzPct val="75000"/>
              <a:buChar char="•"/>
              <a:defRPr sz="2400"/>
            </a:lvl4pPr>
            <a:lvl5pPr marL="2222500" indent="-444500">
              <a:buSzPct val="75000"/>
              <a:buChar char="•"/>
              <a:defRPr sz="2000"/>
            </a:lvl5pPr>
          </a:lstStyle>
          <a:p>
            <a:pPr lvl="0">
              <a:defRPr sz="1800"/>
            </a:pPr>
            <a:r>
              <a:rPr sz="3600"/>
              <a:t>Body Level One</a:t>
            </a:r>
            <a:endParaRPr sz="3600"/>
          </a:p>
          <a:p>
            <a:pPr lvl="1">
              <a:defRPr sz="1800"/>
            </a:pPr>
            <a:r>
              <a:rPr sz="3000"/>
              <a:t>Body Level Two</a:t>
            </a:r>
            <a:endParaRPr sz="3000"/>
          </a:p>
          <a:p>
            <a:pPr lvl="2">
              <a:defRPr sz="1800"/>
            </a:pPr>
            <a:r>
              <a:rPr sz="2800"/>
              <a:t>Body Level Three</a:t>
            </a:r>
            <a:endParaRPr sz="2800"/>
          </a:p>
          <a:p>
            <a:pPr lvl="3">
              <a:defRPr sz="1800"/>
            </a:pPr>
            <a:r>
              <a:rPr sz="2400"/>
              <a:t>Body Level Four</a:t>
            </a:r>
            <a:endParaRPr sz="2400"/>
          </a:p>
          <a:p>
            <a:pPr lvl="4">
              <a:defRPr sz="1800"/>
            </a:pPr>
            <a:r>
              <a:rPr sz="2000"/>
              <a:t>Body Level Five</a:t>
            </a:r>
          </a:p>
        </p:txBody>
      </p:sp>
      <p:sp>
        <p:nvSpPr>
          <p:cNvPr id="22" name="Shape 2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Lab Slide">
    <p:spTree>
      <p:nvGrpSpPr>
        <p:cNvPr id="1" name=""/>
        <p:cNvGrpSpPr/>
        <p:nvPr/>
      </p:nvGrpSpPr>
      <p:grpSpPr>
        <a:xfrm>
          <a:off x="0" y="0"/>
          <a:ext cx="0" cy="0"/>
          <a:chOff x="0" y="0"/>
          <a:chExt cx="0" cy="0"/>
        </a:xfrm>
      </p:grpSpPr>
      <p:sp>
        <p:nvSpPr>
          <p:cNvPr id="24" name="Shape 24"/>
          <p:cNvSpPr/>
          <p:nvPr>
            <p:ph type="title"/>
          </p:nvPr>
        </p:nvSpPr>
        <p:spPr>
          <a:prstGeom prst="rect">
            <a:avLst/>
          </a:prstGeom>
        </p:spPr>
        <p:txBody>
          <a:bodyPr/>
          <a:lstStyle/>
          <a:p>
            <a:pPr lvl="0">
              <a:defRPr sz="1800"/>
            </a:pPr>
            <a:r>
              <a:rPr sz="8000"/>
              <a:t>Title Text</a:t>
            </a:r>
          </a:p>
        </p:txBody>
      </p:sp>
      <p:sp>
        <p:nvSpPr>
          <p:cNvPr id="25" name="Shape 25"/>
          <p:cNvSpPr/>
          <p:nvPr>
            <p:ph type="body" idx="1"/>
          </p:nvPr>
        </p:nvSpPr>
        <p:spPr>
          <a:prstGeom prst="rect">
            <a:avLst/>
          </a:prstGeom>
        </p:spPr>
        <p:txBody>
          <a:bodyPr/>
          <a:lstStyle>
            <a:lvl2pPr marL="814916" indent="-370416">
              <a:buSzPct val="75000"/>
              <a:buChar char="•"/>
              <a:defRPr sz="3000"/>
            </a:lvl2pPr>
            <a:lvl3pPr marL="1234722" indent="-345722">
              <a:buSzPct val="75000"/>
              <a:buChar char="•"/>
              <a:defRPr sz="2600"/>
            </a:lvl3pPr>
            <a:lvl4pPr marL="1629833" indent="-296333">
              <a:buSzPct val="75000"/>
              <a:buChar char="•"/>
              <a:defRPr sz="2400"/>
            </a:lvl4pPr>
            <a:lvl5pPr marL="2024944" indent="-246944">
              <a:buSzPct val="75000"/>
              <a:buChar char="•"/>
              <a:defRPr sz="2000"/>
            </a:lvl5pPr>
          </a:lstStyle>
          <a:p>
            <a:pPr lvl="0">
              <a:defRPr sz="1800"/>
            </a:pPr>
            <a:r>
              <a:rPr sz="3600"/>
              <a:t>Body Level One</a:t>
            </a:r>
            <a:endParaRPr sz="3600"/>
          </a:p>
          <a:p>
            <a:pPr lvl="1">
              <a:defRPr sz="1800"/>
            </a:pPr>
            <a:r>
              <a:rPr sz="3000"/>
              <a:t>Body Level Two</a:t>
            </a:r>
            <a:endParaRPr sz="3000"/>
          </a:p>
          <a:p>
            <a:pPr lvl="2">
              <a:defRPr sz="1800"/>
            </a:pPr>
            <a:r>
              <a:rPr sz="2600"/>
              <a:t>Body Level Three</a:t>
            </a:r>
            <a:endParaRPr sz="2600"/>
          </a:p>
          <a:p>
            <a:pPr lvl="3">
              <a:defRPr sz="1800"/>
            </a:pPr>
            <a:r>
              <a:rPr sz="2400"/>
              <a:t>Body Level Four</a:t>
            </a:r>
            <a:endParaRPr sz="2400"/>
          </a:p>
          <a:p>
            <a:pPr lvl="4">
              <a:defRPr sz="1800"/>
            </a:pPr>
            <a:r>
              <a:rPr sz="2000"/>
              <a:t>Body Level Five</a:t>
            </a:r>
          </a:p>
        </p:txBody>
      </p:sp>
      <p:sp>
        <p:nvSpPr>
          <p:cNvPr id="26" name="Shape 2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28" name="Shape 28"/>
          <p:cNvSpPr/>
          <p:nvPr>
            <p:ph type="title"/>
          </p:nvPr>
        </p:nvSpPr>
        <p:spPr>
          <a:xfrm>
            <a:off x="952500" y="444500"/>
            <a:ext cx="11099800" cy="2159000"/>
          </a:xfrm>
          <a:prstGeom prst="rect">
            <a:avLst/>
          </a:prstGeom>
        </p:spPr>
        <p:txBody>
          <a:bodyPr/>
          <a:lstStyle/>
          <a:p>
            <a:pPr lvl="0">
              <a:defRPr sz="1800"/>
            </a:pPr>
            <a:r>
              <a:rPr sz="8000"/>
              <a:t>Title Text</a:t>
            </a:r>
          </a:p>
        </p:txBody>
      </p:sp>
      <p:sp>
        <p:nvSpPr>
          <p:cNvPr id="29" name="Shape 29"/>
          <p:cNvSpPr/>
          <p:nvPr>
            <p:ph type="body" idx="1"/>
          </p:nvPr>
        </p:nvSpPr>
        <p:spPr>
          <a:xfrm>
            <a:off x="952500" y="2603500"/>
            <a:ext cx="5334000" cy="6286500"/>
          </a:xfrm>
          <a:prstGeom prst="rect">
            <a:avLst/>
          </a:prstGeom>
        </p:spPr>
        <p:txBody>
          <a:bodyPr anchor="ctr"/>
          <a:lstStyle>
            <a:lvl1pPr marL="342900" indent="-342900">
              <a:spcBef>
                <a:spcPts val="3200"/>
              </a:spcBef>
              <a:buSzPct val="75000"/>
              <a:buChar char="•"/>
              <a:defRPr sz="2800"/>
            </a:lvl1pPr>
            <a:lvl2pPr marL="685800" indent="-342900">
              <a:spcBef>
                <a:spcPts val="3200"/>
              </a:spcBef>
              <a:buSzPct val="75000"/>
              <a:buChar char="•"/>
              <a:defRPr sz="2800"/>
            </a:lvl2pPr>
            <a:lvl3pPr marL="1028700" indent="-342900">
              <a:spcBef>
                <a:spcPts val="3200"/>
              </a:spcBef>
              <a:buSzPct val="75000"/>
              <a:buChar char="•"/>
              <a:defRPr sz="2800"/>
            </a:lvl3pPr>
            <a:lvl4pPr marL="1371600" indent="-342900">
              <a:spcBef>
                <a:spcPts val="3200"/>
              </a:spcBef>
              <a:buSzPct val="75000"/>
              <a:buChar char="•"/>
              <a:defRPr sz="2800"/>
            </a:lvl4pPr>
            <a:lvl5pPr marL="1714500" indent="-342900">
              <a:spcBef>
                <a:spcPts val="3200"/>
              </a:spcBef>
              <a:buSzPct val="75000"/>
              <a:buChar char="•"/>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31" name="Shape 31"/>
          <p:cNvSpPr/>
          <p:nvPr>
            <p:ph type="body" idx="1"/>
          </p:nvPr>
        </p:nvSpPr>
        <p:spPr>
          <a:xfrm>
            <a:off x="952500" y="1270000"/>
            <a:ext cx="11099800" cy="7213600"/>
          </a:xfrm>
          <a:prstGeom prst="rect">
            <a:avLst/>
          </a:prstGeom>
        </p:spPr>
        <p:txBody>
          <a:bodyPr anchor="ctr"/>
          <a:lstStyle>
            <a:lvl1pPr marL="444500" indent="-444500">
              <a:buSzPct val="75000"/>
              <a:buChar char="•"/>
            </a:lvl1pPr>
            <a:lvl2pPr marL="889000" indent="-444500">
              <a:buSzPct val="75000"/>
              <a:buChar char="•"/>
            </a:lvl2pPr>
            <a:lvl3pPr marL="1333500" indent="-444500">
              <a:buSzPct val="75000"/>
              <a:buChar char="•"/>
            </a:lvl3pPr>
            <a:lvl4pPr marL="1778000" indent="-444500">
              <a:buSzPct val="75000"/>
              <a:buChar char="•"/>
            </a:lvl4pPr>
            <a:lvl5pPr marL="2222500" indent="-444500">
              <a:buSzPct val="75000"/>
              <a:buChar char="•"/>
            </a:lvl5p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1130248"/>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1936697"/>
            <a:ext cx="11099800" cy="695330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2pPr marL="814916" indent="-370416">
              <a:buSzPct val="75000"/>
              <a:buChar char="•"/>
              <a:defRPr sz="3000"/>
            </a:lvl2pPr>
            <a:lvl3pPr marL="1234722" indent="-345722">
              <a:buSzPct val="75000"/>
              <a:buChar char="•"/>
              <a:defRPr sz="2600"/>
            </a:lvl3pPr>
            <a:lvl4pPr marL="1629833" indent="-296333">
              <a:buSzPct val="75000"/>
              <a:buChar char="•"/>
              <a:defRPr sz="2400"/>
            </a:lvl4pPr>
            <a:lvl5pPr marL="2024944" indent="-246944">
              <a:buSzPct val="75000"/>
              <a:buChar char="•"/>
              <a:defRPr sz="2000"/>
            </a:lvl5pPr>
          </a:lstStyle>
          <a:p>
            <a:pPr lvl="0">
              <a:defRPr sz="1800"/>
            </a:pPr>
            <a:r>
              <a:rPr sz="3600"/>
              <a:t>Body Level One</a:t>
            </a:r>
            <a:endParaRPr sz="3600"/>
          </a:p>
          <a:p>
            <a:pPr lvl="1">
              <a:defRPr sz="1800"/>
            </a:pPr>
            <a:r>
              <a:rPr sz="3000"/>
              <a:t>Body Level Two</a:t>
            </a:r>
            <a:endParaRPr sz="3000"/>
          </a:p>
          <a:p>
            <a:pPr lvl="2">
              <a:defRPr sz="1800"/>
            </a:pPr>
            <a:r>
              <a:rPr sz="2600"/>
              <a:t>Body Level Three</a:t>
            </a:r>
            <a:endParaRPr sz="2600"/>
          </a:p>
          <a:p>
            <a:pPr lvl="3">
              <a:defRPr sz="1800"/>
            </a:pPr>
            <a:r>
              <a:rPr sz="2400"/>
              <a:t>Body Level Four</a:t>
            </a:r>
            <a:endParaRPr sz="2400"/>
          </a:p>
          <a:p>
            <a:pPr lvl="4">
              <a:defRPr sz="1800"/>
            </a:pPr>
            <a:r>
              <a:rPr sz="2000"/>
              <a:t>Body Level Five</a:t>
            </a:r>
          </a:p>
        </p:txBody>
      </p:sp>
      <p:pic>
        <p:nvPicPr>
          <p:cNvPr id="4" name="Logo - G-ABLE-filtered.png"/>
          <p:cNvPicPr/>
          <p:nvPr/>
        </p:nvPicPr>
        <p:blipFill>
          <a:blip r:embed="rId2">
            <a:extLst/>
          </a:blip>
          <a:stretch>
            <a:fillRect/>
          </a:stretch>
        </p:blipFill>
        <p:spPr>
          <a:xfrm>
            <a:off x="11948708" y="9229129"/>
            <a:ext cx="831447" cy="299774"/>
          </a:xfrm>
          <a:prstGeom prst="rect">
            <a:avLst/>
          </a:prstGeom>
          <a:ln w="12700">
            <a:miter lim="400000"/>
          </a:ln>
        </p:spPr>
      </p:pic>
      <p:sp>
        <p:nvSpPr>
          <p:cNvPr id="5" name="Shape 5"/>
          <p:cNvSpPr/>
          <p:nvPr>
            <p:ph type="sldNum" sz="quarter" idx="2"/>
          </p:nvPr>
        </p:nvSpPr>
        <p:spPr>
          <a:xfrm>
            <a:off x="6311798" y="9251950"/>
            <a:ext cx="368504" cy="381000"/>
          </a:xfrm>
          <a:prstGeom prst="rect">
            <a:avLst/>
          </a:prstGeom>
          <a:ln w="12700">
            <a:miter lim="400000"/>
          </a:ln>
        </p:spPr>
        <p:txBody>
          <a:bodyPr wrap="none" lIns="0" tIns="0" rIns="0" bIns="0">
            <a:spAutoFit/>
          </a:bodyPr>
          <a:lstStyle>
            <a:lvl1pPr>
              <a:defRPr sz="18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635000" indent="-635000" defTabSz="584200">
        <a:spcBef>
          <a:spcPts val="4200"/>
        </a:spcBef>
        <a:buSzPct val="100000"/>
        <a:buAutoNum type="arabicPeriod" startAt="1"/>
        <a:defRPr sz="3600">
          <a:latin typeface="+mn-lt"/>
          <a:ea typeface="+mn-ea"/>
          <a:cs typeface="+mn-cs"/>
          <a:sym typeface="Helvetica Light"/>
        </a:defRPr>
      </a:lvl1pPr>
      <a:lvl2pPr marL="1270000" indent="-635000" defTabSz="584200">
        <a:spcBef>
          <a:spcPts val="4200"/>
        </a:spcBef>
        <a:buSzPct val="100000"/>
        <a:buAutoNum type="arabicPeriod" startAt="1"/>
        <a:defRPr sz="3600">
          <a:latin typeface="+mn-lt"/>
          <a:ea typeface="+mn-ea"/>
          <a:cs typeface="+mn-cs"/>
          <a:sym typeface="Helvetica Light"/>
        </a:defRPr>
      </a:lvl2pPr>
      <a:lvl3pPr marL="1905000" indent="-635000" defTabSz="584200">
        <a:spcBef>
          <a:spcPts val="4200"/>
        </a:spcBef>
        <a:buSzPct val="100000"/>
        <a:buAutoNum type="arabicPeriod" startAt="1"/>
        <a:defRPr sz="3600">
          <a:latin typeface="+mn-lt"/>
          <a:ea typeface="+mn-ea"/>
          <a:cs typeface="+mn-cs"/>
          <a:sym typeface="Helvetica Light"/>
        </a:defRPr>
      </a:lvl3pPr>
      <a:lvl4pPr marL="2540000" indent="-635000" defTabSz="584200">
        <a:spcBef>
          <a:spcPts val="4200"/>
        </a:spcBef>
        <a:buSzPct val="100000"/>
        <a:buAutoNum type="arabicPeriod" startAt="1"/>
        <a:defRPr sz="3600">
          <a:latin typeface="+mn-lt"/>
          <a:ea typeface="+mn-ea"/>
          <a:cs typeface="+mn-cs"/>
          <a:sym typeface="Helvetica Light"/>
        </a:defRPr>
      </a:lvl4pPr>
      <a:lvl5pPr marL="3175000" indent="-635000" defTabSz="584200">
        <a:spcBef>
          <a:spcPts val="4200"/>
        </a:spcBef>
        <a:buSzPct val="100000"/>
        <a:buAutoNum type="arabicPeriod" startAt="1"/>
        <a:defRPr sz="3600">
          <a:latin typeface="+mn-lt"/>
          <a:ea typeface="+mn-ea"/>
          <a:cs typeface="+mn-cs"/>
          <a:sym typeface="Helvetica Light"/>
        </a:defRPr>
      </a:lvl5pPr>
      <a:lvl6pPr marL="3810000" indent="-635000" defTabSz="584200">
        <a:spcBef>
          <a:spcPts val="4200"/>
        </a:spcBef>
        <a:buSzPct val="100000"/>
        <a:buAutoNum type="arabicPeriod" startAt="1"/>
        <a:defRPr sz="3600">
          <a:latin typeface="+mn-lt"/>
          <a:ea typeface="+mn-ea"/>
          <a:cs typeface="+mn-cs"/>
          <a:sym typeface="Helvetica Light"/>
        </a:defRPr>
      </a:lvl6pPr>
      <a:lvl7pPr marL="4445000" indent="-635000" defTabSz="584200">
        <a:spcBef>
          <a:spcPts val="4200"/>
        </a:spcBef>
        <a:buSzPct val="100000"/>
        <a:buAutoNum type="arabicPeriod" startAt="1"/>
        <a:defRPr sz="3600">
          <a:latin typeface="+mn-lt"/>
          <a:ea typeface="+mn-ea"/>
          <a:cs typeface="+mn-cs"/>
          <a:sym typeface="Helvetica Light"/>
        </a:defRPr>
      </a:lvl7pPr>
      <a:lvl8pPr marL="5080000" indent="-635000" defTabSz="584200">
        <a:spcBef>
          <a:spcPts val="4200"/>
        </a:spcBef>
        <a:buSzPct val="100000"/>
        <a:buAutoNum type="arabicPeriod" startAt="1"/>
        <a:defRPr sz="3600">
          <a:latin typeface="+mn-lt"/>
          <a:ea typeface="+mn-ea"/>
          <a:cs typeface="+mn-cs"/>
          <a:sym typeface="Helvetica Light"/>
        </a:defRPr>
      </a:lvl8pPr>
      <a:lvl9pPr marL="5715000" indent="-635000" defTabSz="584200">
        <a:spcBef>
          <a:spcPts val="4200"/>
        </a:spcBef>
        <a:buSzPct val="100000"/>
        <a:buAutoNum type="arabicPeriod" startAt="1"/>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ws.amazon.com/ec2/pricing/" TargetMode="External"/><Relationship Id="rId3" Type="http://schemas.openxmlformats.org/officeDocument/2006/relationships/image" Target="../media/image1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20.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console.aws.amazon.com" TargetMode="External"/><Relationship Id="rId3" Type="http://schemas.openxmlformats.org/officeDocument/2006/relationships/image" Target="../media/image3.jpeg"/><Relationship Id="rId4" Type="http://schemas.openxmlformats.org/officeDocument/2006/relationships/image" Target="../media/image21.png"/><Relationship Id="rId5" Type="http://schemas.openxmlformats.org/officeDocument/2006/relationships/image" Target="../media/image1.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chiark.greenend.org.uk/~sgtatham/putty/download.html" TargetMode="Externa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ws.amazon.com/ec2/" TargetMode="External"/><Relationship Id="rId3" Type="http://schemas.openxmlformats.org/officeDocument/2006/relationships/hyperlink" Target="http://aws.amazon.com/ec2/pricing/" TargetMode="External"/><Relationship Id="rId4" Type="http://schemas.openxmlformats.org/officeDocument/2006/relationships/hyperlink" Target="http://aws.amazon.com/documentation/ec2/"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png"/><Relationship Id="rId5"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 name="Shape 39"/>
          <p:cNvSpPr/>
          <p:nvPr>
            <p:ph type="title"/>
          </p:nvPr>
        </p:nvSpPr>
        <p:spPr>
          <a:xfrm>
            <a:off x="1270000" y="2260600"/>
            <a:ext cx="10464800" cy="3302000"/>
          </a:xfrm>
          <a:prstGeom prst="rect">
            <a:avLst/>
          </a:prstGeom>
        </p:spPr>
        <p:txBody>
          <a:bodyPr/>
          <a:lstStyle/>
          <a:p>
            <a:pPr lvl="0">
              <a:defRPr sz="1800"/>
            </a:pPr>
            <a:r>
              <a:rPr sz="6800"/>
              <a:t>Amazon Web Services </a:t>
            </a:r>
            <a:endParaRPr sz="6800"/>
          </a:p>
          <a:p>
            <a:pPr lvl="0">
              <a:defRPr sz="1800"/>
            </a:pPr>
            <a:r>
              <a:rPr sz="6800"/>
              <a:t>workshop</a:t>
            </a:r>
            <a:endParaRPr sz="5500"/>
          </a:p>
          <a:p>
            <a:pPr lvl="0">
              <a:defRPr sz="1800"/>
            </a:pPr>
            <a:r>
              <a:rPr sz="1500"/>
              <a:t> </a:t>
            </a:r>
            <a:br>
              <a:rPr sz="1500"/>
            </a:br>
            <a:r>
              <a:rPr sz="2800">
                <a:solidFill>
                  <a:srgbClr val="53585F"/>
                </a:solidFill>
              </a:rPr>
              <a:t>for System Engineer</a:t>
            </a:r>
          </a:p>
        </p:txBody>
      </p:sp>
      <p:sp>
        <p:nvSpPr>
          <p:cNvPr id="40" name="Shape 40"/>
          <p:cNvSpPr/>
          <p:nvPr>
            <p:ph type="body" idx="1"/>
          </p:nvPr>
        </p:nvSpPr>
        <p:spPr>
          <a:xfrm>
            <a:off x="1270000" y="6463880"/>
            <a:ext cx="10464800" cy="1130301"/>
          </a:xfrm>
          <a:prstGeom prst="rect">
            <a:avLst/>
          </a:prstGeom>
        </p:spPr>
        <p:txBody>
          <a:bodyPr/>
          <a:lstStyle/>
          <a:p>
            <a:pPr lvl="0">
              <a:defRPr sz="1800"/>
            </a:pPr>
            <a:r>
              <a:rPr sz="3200"/>
              <a:t>Using Amazon </a:t>
            </a:r>
            <a:endParaRPr sz="3200"/>
          </a:p>
          <a:p>
            <a:pPr lvl="0">
              <a:defRPr sz="1800"/>
            </a:pPr>
            <a:r>
              <a:rPr sz="3200"/>
              <a:t>Elastic Compute Cloud (EC2)</a:t>
            </a:r>
          </a:p>
        </p:txBody>
      </p:sp>
      <p:pic>
        <p:nvPicPr>
          <p:cNvPr id="41" name="Logo - G-ABLE.png"/>
          <p:cNvPicPr/>
          <p:nvPr/>
        </p:nvPicPr>
        <p:blipFill>
          <a:blip r:embed="rId2">
            <a:extLst/>
          </a:blip>
          <a:stretch>
            <a:fillRect/>
          </a:stretch>
        </p:blipFill>
        <p:spPr>
          <a:xfrm>
            <a:off x="10787260" y="366861"/>
            <a:ext cx="1866901" cy="673101"/>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 name="Shape 84"/>
          <p:cNvSpPr/>
          <p:nvPr>
            <p:ph type="title"/>
          </p:nvPr>
        </p:nvSpPr>
        <p:spPr>
          <a:prstGeom prst="rect">
            <a:avLst/>
          </a:prstGeom>
        </p:spPr>
        <p:txBody>
          <a:bodyPr/>
          <a:lstStyle/>
          <a:p>
            <a:pPr lvl="0">
              <a:defRPr sz="1800"/>
            </a:pPr>
            <a:r>
              <a:rPr sz="8000"/>
              <a:t>EC2: Instance Types</a:t>
            </a:r>
          </a:p>
        </p:txBody>
      </p:sp>
      <p:sp>
        <p:nvSpPr>
          <p:cNvPr id="85" name="Shape 85"/>
          <p:cNvSpPr/>
          <p:nvPr>
            <p:ph type="body" idx="1"/>
          </p:nvPr>
        </p:nvSpPr>
        <p:spPr>
          <a:xfrm>
            <a:off x="952500" y="2603500"/>
            <a:ext cx="11099800" cy="2422215"/>
          </a:xfrm>
          <a:prstGeom prst="rect">
            <a:avLst/>
          </a:prstGeom>
        </p:spPr>
        <p:txBody>
          <a:bodyPr/>
          <a:lstStyle/>
          <a:p>
            <a:pPr lvl="0" marL="342511" indent="-342511" defTabSz="426466">
              <a:spcBef>
                <a:spcPts val="2700"/>
              </a:spcBef>
              <a:defRPr sz="1800"/>
            </a:pPr>
            <a:r>
              <a:rPr sz="2774">
                <a:latin typeface="Helvetica"/>
                <a:ea typeface="Helvetica"/>
                <a:cs typeface="Helvetica"/>
                <a:sym typeface="Helvetica"/>
              </a:rPr>
              <a:t>GPU Enabled :- </a:t>
            </a:r>
            <a:br>
              <a:rPr sz="2628"/>
            </a:br>
            <a:br>
              <a:rPr sz="2628"/>
            </a:br>
            <a:r>
              <a:rPr sz="2482"/>
              <a:t>GPU instances provide graphics process units along with high CPU and network performance for applications benefiting from highly parallelized processing, including 3D graphic, HPC, rendering, and media processing applications  </a:t>
            </a:r>
          </a:p>
        </p:txBody>
      </p:sp>
      <p:sp>
        <p:nvSpPr>
          <p:cNvPr id="86" name="Shape 8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pSp>
        <p:nvGrpSpPr>
          <p:cNvPr id="89" name="Group 89"/>
          <p:cNvGrpSpPr/>
          <p:nvPr/>
        </p:nvGrpSpPr>
        <p:grpSpPr>
          <a:xfrm>
            <a:off x="1095812" y="5623816"/>
            <a:ext cx="10813176" cy="1032250"/>
            <a:chOff x="0" y="0"/>
            <a:chExt cx="10813175" cy="1032249"/>
          </a:xfrm>
        </p:grpSpPr>
        <p:pic>
          <p:nvPicPr>
            <p:cNvPr id="87" name="pasted-image-enhanced.png"/>
            <p:cNvPicPr/>
            <p:nvPr/>
          </p:nvPicPr>
          <p:blipFill>
            <a:blip r:embed="rId2">
              <a:extLst/>
            </a:blip>
            <a:stretch>
              <a:fillRect/>
            </a:stretch>
          </p:blipFill>
          <p:spPr>
            <a:xfrm>
              <a:off x="30187" y="538340"/>
              <a:ext cx="10778202" cy="493910"/>
            </a:xfrm>
            <a:prstGeom prst="rect">
              <a:avLst/>
            </a:prstGeom>
            <a:ln w="12700" cap="flat">
              <a:noFill/>
              <a:miter lim="400000"/>
            </a:ln>
            <a:effectLst/>
          </p:spPr>
        </p:pic>
        <p:pic>
          <p:nvPicPr>
            <p:cNvPr id="88" name="pasted-image.png"/>
            <p:cNvPicPr/>
            <p:nvPr/>
          </p:nvPicPr>
          <p:blipFill>
            <a:blip r:embed="rId3">
              <a:extLst/>
            </a:blip>
            <a:stretch>
              <a:fillRect/>
            </a:stretch>
          </p:blipFill>
          <p:spPr>
            <a:xfrm>
              <a:off x="0" y="0"/>
              <a:ext cx="10813176" cy="559527"/>
            </a:xfrm>
            <a:prstGeom prst="rect">
              <a:avLst/>
            </a:prstGeom>
            <a:ln w="12700" cap="flat">
              <a:noFill/>
              <a:miter lim="400000"/>
            </a:ln>
            <a:effectLst/>
          </p:spPr>
        </p:pic>
      </p:gr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title"/>
          </p:nvPr>
        </p:nvSpPr>
        <p:spPr>
          <a:prstGeom prst="rect">
            <a:avLst/>
          </a:prstGeom>
        </p:spPr>
        <p:txBody>
          <a:bodyPr/>
          <a:lstStyle/>
          <a:p>
            <a:pPr lvl="0">
              <a:defRPr sz="1800"/>
            </a:pPr>
            <a:r>
              <a:rPr sz="8000"/>
              <a:t>EC2: Instance Types</a:t>
            </a:r>
          </a:p>
        </p:txBody>
      </p:sp>
      <p:sp>
        <p:nvSpPr>
          <p:cNvPr id="92" name="Shape 92"/>
          <p:cNvSpPr/>
          <p:nvPr>
            <p:ph type="body" idx="1"/>
          </p:nvPr>
        </p:nvSpPr>
        <p:spPr>
          <a:xfrm>
            <a:off x="952500" y="2603500"/>
            <a:ext cx="11099800" cy="2422215"/>
          </a:xfrm>
          <a:prstGeom prst="rect">
            <a:avLst/>
          </a:prstGeom>
        </p:spPr>
        <p:txBody>
          <a:bodyPr/>
          <a:lstStyle/>
          <a:p>
            <a:pPr lvl="0" marL="380047" indent="-380047" defTabSz="473201">
              <a:spcBef>
                <a:spcPts val="3000"/>
              </a:spcBef>
              <a:defRPr sz="1800"/>
            </a:pPr>
            <a:r>
              <a:rPr sz="3078">
                <a:latin typeface="Helvetica"/>
                <a:ea typeface="Helvetica"/>
                <a:cs typeface="Helvetica"/>
                <a:sym typeface="Helvetica"/>
              </a:rPr>
              <a:t>Memory Oprimized :- </a:t>
            </a:r>
            <a:br>
              <a:rPr sz="2916"/>
            </a:br>
            <a:br>
              <a:rPr sz="2916"/>
            </a:br>
            <a:r>
              <a:rPr sz="2754"/>
              <a:t>Offer large memory sizes for high throughput applications including relational and NoSQL databases,  in-memory analytics solutions, scientific computing, and other memory-intensive applications.</a:t>
            </a:r>
          </a:p>
        </p:txBody>
      </p:sp>
      <p:sp>
        <p:nvSpPr>
          <p:cNvPr id="93" name="Shape 9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pSp>
        <p:nvGrpSpPr>
          <p:cNvPr id="96" name="Group 96"/>
          <p:cNvGrpSpPr/>
          <p:nvPr/>
        </p:nvGrpSpPr>
        <p:grpSpPr>
          <a:xfrm>
            <a:off x="1058236" y="5451071"/>
            <a:ext cx="10888328" cy="2927537"/>
            <a:chOff x="0" y="0"/>
            <a:chExt cx="10888326" cy="2927536"/>
          </a:xfrm>
        </p:grpSpPr>
        <p:pic>
          <p:nvPicPr>
            <p:cNvPr id="94" name="pasted-image-enhanced.png"/>
            <p:cNvPicPr/>
            <p:nvPr/>
          </p:nvPicPr>
          <p:blipFill>
            <a:blip r:embed="rId2">
              <a:extLst/>
            </a:blip>
            <a:stretch>
              <a:fillRect/>
            </a:stretch>
          </p:blipFill>
          <p:spPr>
            <a:xfrm>
              <a:off x="63765" y="530745"/>
              <a:ext cx="10813176" cy="2396792"/>
            </a:xfrm>
            <a:prstGeom prst="rect">
              <a:avLst/>
            </a:prstGeom>
            <a:ln w="12700" cap="flat">
              <a:noFill/>
              <a:miter lim="400000"/>
            </a:ln>
            <a:effectLst/>
          </p:spPr>
        </p:pic>
        <p:pic>
          <p:nvPicPr>
            <p:cNvPr id="95" name="pasted-image.png"/>
            <p:cNvPicPr/>
            <p:nvPr/>
          </p:nvPicPr>
          <p:blipFill>
            <a:blip r:embed="rId3">
              <a:extLst/>
            </a:blip>
            <a:stretch>
              <a:fillRect/>
            </a:stretch>
          </p:blipFill>
          <p:spPr>
            <a:xfrm>
              <a:off x="0" y="0"/>
              <a:ext cx="10888327" cy="563416"/>
            </a:xfrm>
            <a:prstGeom prst="rect">
              <a:avLst/>
            </a:prstGeom>
            <a:ln w="12700" cap="flat">
              <a:noFill/>
              <a:miter lim="400000"/>
            </a:ln>
            <a:effectLst/>
          </p:spPr>
        </p:pic>
      </p:gr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8"/>
          <p:cNvSpPr/>
          <p:nvPr>
            <p:ph type="title"/>
          </p:nvPr>
        </p:nvSpPr>
        <p:spPr>
          <a:xfrm>
            <a:off x="952500" y="444500"/>
            <a:ext cx="11099800" cy="1224756"/>
          </a:xfrm>
          <a:prstGeom prst="rect">
            <a:avLst/>
          </a:prstGeom>
        </p:spPr>
        <p:txBody>
          <a:bodyPr/>
          <a:lstStyle>
            <a:lvl1pPr>
              <a:defRPr sz="6000"/>
            </a:lvl1pPr>
          </a:lstStyle>
          <a:p>
            <a:pPr lvl="0">
              <a:defRPr sz="1800"/>
            </a:pPr>
            <a:r>
              <a:rPr sz="6000"/>
              <a:t>Amazon Machine Image (AMI)</a:t>
            </a:r>
          </a:p>
        </p:txBody>
      </p:sp>
      <p:sp>
        <p:nvSpPr>
          <p:cNvPr id="99" name="Shape 99"/>
          <p:cNvSpPr/>
          <p:nvPr>
            <p:ph type="body" idx="1"/>
          </p:nvPr>
        </p:nvSpPr>
        <p:spPr>
          <a:xfrm>
            <a:off x="952500" y="1923744"/>
            <a:ext cx="11099800" cy="2954239"/>
          </a:xfrm>
          <a:prstGeom prst="rect">
            <a:avLst/>
          </a:prstGeom>
        </p:spPr>
        <p:txBody>
          <a:bodyPr/>
          <a:lstStyle/>
          <a:p>
            <a:pPr lvl="0" marL="275589" indent="-275589" defTabSz="362204">
              <a:spcBef>
                <a:spcPts val="2600"/>
              </a:spcBef>
              <a:defRPr sz="1800"/>
            </a:pPr>
            <a:r>
              <a:rPr sz="2480"/>
              <a:t>Building blocks of Amazon EC2 Instances</a:t>
            </a:r>
            <a:endParaRPr sz="2480"/>
          </a:p>
          <a:p>
            <a:pPr lvl="1" marL="551180" indent="-275590" defTabSz="362204">
              <a:spcBef>
                <a:spcPts val="1500"/>
              </a:spcBef>
              <a:defRPr sz="1800"/>
            </a:pPr>
            <a:r>
              <a:rPr sz="1860"/>
              <a:t>An AMI is an pre-configured template/image of a server, including an Operating System and often additional software which runs on AWS.</a:t>
            </a:r>
            <a:endParaRPr sz="1860"/>
          </a:p>
          <a:p>
            <a:pPr lvl="1" marL="551180" indent="-275590" defTabSz="362204">
              <a:spcBef>
                <a:spcPts val="1500"/>
              </a:spcBef>
              <a:defRPr sz="1800"/>
            </a:pPr>
            <a:r>
              <a:rPr sz="1860"/>
              <a:t>Create hardened or gold “images” of your Amazon EC2 infrastructure.</a:t>
            </a:r>
            <a:endParaRPr sz="1860"/>
          </a:p>
          <a:p>
            <a:pPr lvl="1" marL="551180" indent="-275590" defTabSz="362204">
              <a:spcBef>
                <a:spcPts val="1500"/>
              </a:spcBef>
              <a:defRPr sz="1800"/>
            </a:pPr>
            <a:r>
              <a:rPr sz="1860"/>
              <a:t>AMIs have various configurations of CPU, memory, storage, and networking capability for your instances.</a:t>
            </a:r>
            <a:endParaRPr sz="1860"/>
          </a:p>
          <a:p>
            <a:pPr lvl="1" marL="551180" indent="-275590" defTabSz="362204">
              <a:spcBef>
                <a:spcPts val="1500"/>
              </a:spcBef>
              <a:defRPr sz="1800"/>
            </a:pPr>
            <a:r>
              <a:rPr sz="1860"/>
              <a:t>Hundreds of pre-configured AWS and partner AMIs available on AWS Marketplace. </a:t>
            </a:r>
          </a:p>
        </p:txBody>
      </p:sp>
      <p:sp>
        <p:nvSpPr>
          <p:cNvPr id="100" name="Shape 10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01" name="pasted-image-enhanced.png"/>
          <p:cNvPicPr/>
          <p:nvPr/>
        </p:nvPicPr>
        <p:blipFill>
          <a:blip r:embed="rId2">
            <a:extLst/>
          </a:blip>
          <a:stretch>
            <a:fillRect/>
          </a:stretch>
        </p:blipFill>
        <p:spPr>
          <a:xfrm>
            <a:off x="1176512" y="5209874"/>
            <a:ext cx="8296724" cy="3710184"/>
          </a:xfrm>
          <a:prstGeom prst="rect">
            <a:avLst/>
          </a:prstGeom>
          <a:ln w="12700">
            <a:miter lim="400000"/>
          </a:ln>
        </p:spPr>
      </p:pic>
      <p:pic>
        <p:nvPicPr>
          <p:cNvPr id="102" name="pasted-image.png"/>
          <p:cNvPicPr/>
          <p:nvPr/>
        </p:nvPicPr>
        <p:blipFill>
          <a:blip r:embed="rId3">
            <a:extLst/>
          </a:blip>
          <a:stretch>
            <a:fillRect/>
          </a:stretch>
        </p:blipFill>
        <p:spPr>
          <a:xfrm>
            <a:off x="9700918" y="6095704"/>
            <a:ext cx="2434365" cy="1915703"/>
          </a:xfrm>
          <a:prstGeom prst="rect">
            <a:avLst/>
          </a:prstGeom>
          <a:ln w="12700">
            <a:miter lim="400000"/>
          </a:ln>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Shape 104"/>
          <p:cNvSpPr/>
          <p:nvPr>
            <p:ph type="body" idx="1"/>
          </p:nvPr>
        </p:nvSpPr>
        <p:spPr>
          <a:xfrm>
            <a:off x="950191" y="2450702"/>
            <a:ext cx="11099801" cy="1231446"/>
          </a:xfrm>
          <a:prstGeom prst="rect">
            <a:avLst/>
          </a:prstGeom>
        </p:spPr>
        <p:txBody>
          <a:bodyPr/>
          <a:lstStyle>
            <a:lvl1pPr marL="368934" indent="-368934" defTabSz="484886">
              <a:spcBef>
                <a:spcPts val="3400"/>
              </a:spcBef>
              <a:defRPr sz="2988"/>
            </a:lvl1pPr>
          </a:lstStyle>
          <a:p>
            <a:pPr lvl="0">
              <a:defRPr sz="1800"/>
            </a:pPr>
            <a:r>
              <a:rPr sz="2988"/>
              <a:t>Customers can combine multiple purchase types to optimised pricing based on current and forecast capacity needs.</a:t>
            </a:r>
          </a:p>
        </p:txBody>
      </p:sp>
      <p:sp>
        <p:nvSpPr>
          <p:cNvPr id="105" name="Shape 10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06" name="pasted-image.png"/>
          <p:cNvPicPr/>
          <p:nvPr/>
        </p:nvPicPr>
        <p:blipFill>
          <a:blip r:embed="rId2">
            <a:extLst/>
          </a:blip>
          <a:stretch>
            <a:fillRect/>
          </a:stretch>
        </p:blipFill>
        <p:spPr>
          <a:xfrm>
            <a:off x="1438299" y="5141486"/>
            <a:ext cx="2044701" cy="2501901"/>
          </a:xfrm>
          <a:prstGeom prst="rect">
            <a:avLst/>
          </a:prstGeom>
          <a:ln w="12700">
            <a:miter lim="400000"/>
          </a:ln>
        </p:spPr>
      </p:pic>
      <p:pic>
        <p:nvPicPr>
          <p:cNvPr id="107" name="pasted-image.png"/>
          <p:cNvPicPr/>
          <p:nvPr/>
        </p:nvPicPr>
        <p:blipFill>
          <a:blip r:embed="rId3">
            <a:extLst/>
          </a:blip>
          <a:stretch>
            <a:fillRect/>
          </a:stretch>
        </p:blipFill>
        <p:spPr>
          <a:xfrm>
            <a:off x="4023740" y="5151011"/>
            <a:ext cx="2032001" cy="2476501"/>
          </a:xfrm>
          <a:prstGeom prst="rect">
            <a:avLst/>
          </a:prstGeom>
          <a:ln w="12700">
            <a:miter lim="400000"/>
          </a:ln>
        </p:spPr>
      </p:pic>
      <p:pic>
        <p:nvPicPr>
          <p:cNvPr id="108" name="pasted-image.png"/>
          <p:cNvPicPr/>
          <p:nvPr/>
        </p:nvPicPr>
        <p:blipFill>
          <a:blip r:embed="rId4">
            <a:extLst/>
          </a:blip>
          <a:stretch>
            <a:fillRect/>
          </a:stretch>
        </p:blipFill>
        <p:spPr>
          <a:xfrm>
            <a:off x="6668034" y="5144661"/>
            <a:ext cx="2032001" cy="2489201"/>
          </a:xfrm>
          <a:prstGeom prst="rect">
            <a:avLst/>
          </a:prstGeom>
          <a:ln w="12700">
            <a:miter lim="400000"/>
          </a:ln>
        </p:spPr>
      </p:pic>
      <p:pic>
        <p:nvPicPr>
          <p:cNvPr id="109" name="pasted-image.png"/>
          <p:cNvPicPr/>
          <p:nvPr/>
        </p:nvPicPr>
        <p:blipFill>
          <a:blip r:embed="rId5">
            <a:extLst/>
          </a:blip>
          <a:stretch>
            <a:fillRect/>
          </a:stretch>
        </p:blipFill>
        <p:spPr>
          <a:xfrm>
            <a:off x="9509100" y="5119261"/>
            <a:ext cx="2057401" cy="2540001"/>
          </a:xfrm>
          <a:prstGeom prst="rect">
            <a:avLst/>
          </a:prstGeom>
          <a:ln w="12700">
            <a:miter lim="400000"/>
          </a:ln>
        </p:spPr>
      </p:pic>
      <p:sp>
        <p:nvSpPr>
          <p:cNvPr id="110" name="Shape 110"/>
          <p:cNvSpPr/>
          <p:nvPr/>
        </p:nvSpPr>
        <p:spPr>
          <a:xfrm>
            <a:off x="1677171" y="4602365"/>
            <a:ext cx="1566956"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atin typeface="Helvetica"/>
                <a:ea typeface="Helvetica"/>
                <a:cs typeface="Helvetica"/>
                <a:sym typeface="Helvetica"/>
              </a:defRPr>
            </a:lvl1pPr>
          </a:lstStyle>
          <a:p>
            <a:pPr lvl="0">
              <a:defRPr sz="1800"/>
            </a:pPr>
            <a:r>
              <a:rPr sz="2100"/>
              <a:t>On-Demand</a:t>
            </a:r>
          </a:p>
        </p:txBody>
      </p:sp>
      <p:sp>
        <p:nvSpPr>
          <p:cNvPr id="111" name="Shape 111"/>
          <p:cNvSpPr/>
          <p:nvPr/>
        </p:nvSpPr>
        <p:spPr>
          <a:xfrm>
            <a:off x="1440032" y="7757057"/>
            <a:ext cx="204123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atin typeface="Helvetica"/>
                <a:ea typeface="Helvetica"/>
                <a:cs typeface="Helvetica"/>
                <a:sym typeface="Helvetica"/>
              </a:defRPr>
            </a:lvl1pPr>
          </a:lstStyle>
          <a:p>
            <a:pPr lvl="0">
              <a:defRPr sz="1800"/>
            </a:pPr>
            <a:r>
              <a:rPr sz="2100"/>
              <a:t>Spiky workloads</a:t>
            </a:r>
          </a:p>
        </p:txBody>
      </p:sp>
      <p:sp>
        <p:nvSpPr>
          <p:cNvPr id="112" name="Shape 112"/>
          <p:cNvSpPr/>
          <p:nvPr/>
        </p:nvSpPr>
        <p:spPr>
          <a:xfrm>
            <a:off x="4411881" y="4605540"/>
            <a:ext cx="1255719"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atin typeface="Helvetica"/>
                <a:ea typeface="Helvetica"/>
                <a:cs typeface="Helvetica"/>
                <a:sym typeface="Helvetica"/>
              </a:defRPr>
            </a:lvl1pPr>
          </a:lstStyle>
          <a:p>
            <a:pPr lvl="0">
              <a:defRPr sz="1800"/>
            </a:pPr>
            <a:r>
              <a:rPr sz="2100"/>
              <a:t>Reserved</a:t>
            </a:r>
          </a:p>
        </p:txBody>
      </p:sp>
      <p:sp>
        <p:nvSpPr>
          <p:cNvPr id="113" name="Shape 113"/>
          <p:cNvSpPr/>
          <p:nvPr/>
        </p:nvSpPr>
        <p:spPr>
          <a:xfrm>
            <a:off x="7352566" y="4605540"/>
            <a:ext cx="662937"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atin typeface="Helvetica"/>
                <a:ea typeface="Helvetica"/>
                <a:cs typeface="Helvetica"/>
                <a:sym typeface="Helvetica"/>
              </a:defRPr>
            </a:lvl1pPr>
          </a:lstStyle>
          <a:p>
            <a:pPr lvl="0">
              <a:defRPr sz="1800"/>
            </a:pPr>
            <a:r>
              <a:rPr sz="2100"/>
              <a:t>Spot</a:t>
            </a:r>
          </a:p>
        </p:txBody>
      </p:sp>
      <p:sp>
        <p:nvSpPr>
          <p:cNvPr id="114" name="Shape 114"/>
          <p:cNvSpPr/>
          <p:nvPr/>
        </p:nvSpPr>
        <p:spPr>
          <a:xfrm>
            <a:off x="9880185" y="4605540"/>
            <a:ext cx="131523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atin typeface="Helvetica"/>
                <a:ea typeface="Helvetica"/>
                <a:cs typeface="Helvetica"/>
                <a:sym typeface="Helvetica"/>
              </a:defRPr>
            </a:lvl1pPr>
          </a:lstStyle>
          <a:p>
            <a:pPr lvl="0">
              <a:defRPr sz="1800"/>
            </a:pPr>
            <a:r>
              <a:rPr sz="2100"/>
              <a:t>Dedicated</a:t>
            </a:r>
          </a:p>
        </p:txBody>
      </p:sp>
      <p:sp>
        <p:nvSpPr>
          <p:cNvPr id="115" name="Shape 115"/>
          <p:cNvSpPr/>
          <p:nvPr/>
        </p:nvSpPr>
        <p:spPr>
          <a:xfrm>
            <a:off x="3744935" y="7753882"/>
            <a:ext cx="2589611"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atin typeface="Helvetica"/>
                <a:ea typeface="Helvetica"/>
                <a:cs typeface="Helvetica"/>
                <a:sym typeface="Helvetica"/>
              </a:defRPr>
            </a:lvl1pPr>
          </a:lstStyle>
          <a:p>
            <a:pPr lvl="0">
              <a:defRPr sz="1800"/>
            </a:pPr>
            <a:r>
              <a:rPr sz="2100"/>
              <a:t>Committed utilization</a:t>
            </a:r>
          </a:p>
        </p:txBody>
      </p:sp>
      <p:sp>
        <p:nvSpPr>
          <p:cNvPr id="116" name="Shape 116"/>
          <p:cNvSpPr/>
          <p:nvPr/>
        </p:nvSpPr>
        <p:spPr>
          <a:xfrm>
            <a:off x="6623960" y="7595132"/>
            <a:ext cx="2120150"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100">
                <a:latin typeface="Helvetica"/>
                <a:ea typeface="Helvetica"/>
                <a:cs typeface="Helvetica"/>
                <a:sym typeface="Helvetica"/>
              </a:rPr>
              <a:t>Time-Insensitive</a:t>
            </a:r>
            <a:endParaRPr sz="2100">
              <a:latin typeface="Helvetica"/>
              <a:ea typeface="Helvetica"/>
              <a:cs typeface="Helvetica"/>
              <a:sym typeface="Helvetica"/>
            </a:endParaRPr>
          </a:p>
          <a:p>
            <a:pPr lvl="0">
              <a:defRPr sz="1800"/>
            </a:pPr>
            <a:r>
              <a:rPr sz="2100">
                <a:latin typeface="Helvetica"/>
                <a:ea typeface="Helvetica"/>
                <a:cs typeface="Helvetica"/>
                <a:sym typeface="Helvetica"/>
              </a:rPr>
              <a:t>workloads</a:t>
            </a:r>
          </a:p>
        </p:txBody>
      </p:sp>
      <p:sp>
        <p:nvSpPr>
          <p:cNvPr id="117" name="Shape 117"/>
          <p:cNvSpPr/>
          <p:nvPr/>
        </p:nvSpPr>
        <p:spPr>
          <a:xfrm>
            <a:off x="9517184" y="7595132"/>
            <a:ext cx="204123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100">
                <a:latin typeface="Helvetica"/>
                <a:ea typeface="Helvetica"/>
                <a:cs typeface="Helvetica"/>
                <a:sym typeface="Helvetica"/>
              </a:rPr>
              <a:t>Highly sensitive</a:t>
            </a:r>
            <a:endParaRPr sz="2100">
              <a:latin typeface="Helvetica"/>
              <a:ea typeface="Helvetica"/>
              <a:cs typeface="Helvetica"/>
              <a:sym typeface="Helvetica"/>
            </a:endParaRPr>
          </a:p>
          <a:p>
            <a:pPr lvl="0">
              <a:defRPr sz="1800"/>
            </a:pPr>
            <a:r>
              <a:rPr sz="2100">
                <a:latin typeface="Helvetica"/>
                <a:ea typeface="Helvetica"/>
                <a:cs typeface="Helvetica"/>
                <a:sym typeface="Helvetica"/>
              </a:rPr>
              <a:t>workloads</a:t>
            </a:r>
          </a:p>
        </p:txBody>
      </p:sp>
      <p:sp>
        <p:nvSpPr>
          <p:cNvPr id="118" name="Shape 118"/>
          <p:cNvSpPr/>
          <p:nvPr>
            <p:ph type="title"/>
          </p:nvPr>
        </p:nvSpPr>
        <p:spPr>
          <a:xfrm>
            <a:off x="952500" y="444500"/>
            <a:ext cx="11099800" cy="1452183"/>
          </a:xfrm>
          <a:prstGeom prst="rect">
            <a:avLst/>
          </a:prstGeom>
        </p:spPr>
        <p:txBody>
          <a:bodyPr/>
          <a:lstStyle/>
          <a:p>
            <a:pPr lvl="0">
              <a:defRPr sz="1800"/>
            </a:pPr>
            <a:r>
              <a:rPr sz="8000"/>
              <a:t>EC2 Cost Model</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title"/>
          </p:nvPr>
        </p:nvSpPr>
        <p:spPr>
          <a:xfrm>
            <a:off x="952500" y="444500"/>
            <a:ext cx="11099800" cy="1452183"/>
          </a:xfrm>
          <a:prstGeom prst="rect">
            <a:avLst/>
          </a:prstGeom>
        </p:spPr>
        <p:txBody>
          <a:bodyPr/>
          <a:lstStyle/>
          <a:p>
            <a:pPr lvl="0">
              <a:defRPr sz="1800"/>
            </a:pPr>
            <a:r>
              <a:rPr sz="8000"/>
              <a:t>EC2 Cost Model</a:t>
            </a:r>
          </a:p>
        </p:txBody>
      </p:sp>
      <p:sp>
        <p:nvSpPr>
          <p:cNvPr id="121" name="Shape 121"/>
          <p:cNvSpPr/>
          <p:nvPr>
            <p:ph type="body" idx="1"/>
          </p:nvPr>
        </p:nvSpPr>
        <p:spPr>
          <a:xfrm>
            <a:off x="2763342" y="2367457"/>
            <a:ext cx="9288958" cy="6522543"/>
          </a:xfrm>
          <a:prstGeom prst="rect">
            <a:avLst/>
          </a:prstGeom>
        </p:spPr>
        <p:txBody>
          <a:bodyPr/>
          <a:lstStyle/>
          <a:p>
            <a:pPr lvl="0" marL="342264" indent="-342264" defTabSz="449833">
              <a:spcBef>
                <a:spcPts val="3200"/>
              </a:spcBef>
              <a:defRPr sz="1800"/>
            </a:pPr>
            <a:r>
              <a:rPr sz="2772"/>
              <a:t>On-Demand Instances :-  </a:t>
            </a:r>
            <a:endParaRPr sz="2772"/>
          </a:p>
          <a:p>
            <a:pPr lvl="1" marL="684529" indent="-342264" defTabSz="449833">
              <a:spcBef>
                <a:spcPts val="2300"/>
              </a:spcBef>
              <a:defRPr sz="1800"/>
            </a:pPr>
            <a:r>
              <a:rPr sz="2309"/>
              <a:t>Let you pay for compute capability by the hour with no long-term commitments. </a:t>
            </a:r>
            <a:endParaRPr sz="2309"/>
          </a:p>
          <a:p>
            <a:pPr lvl="1" marL="684529" indent="-342264" defTabSz="449833">
              <a:spcBef>
                <a:spcPts val="2300"/>
              </a:spcBef>
              <a:defRPr sz="1800"/>
            </a:pPr>
            <a:r>
              <a:rPr sz="2309"/>
              <a:t>This frees you from the costs and complexities of planning, purchasing, and maintaining hardware and transforms what are commonly large fixed costs into much smaller variable costs.</a:t>
            </a:r>
            <a:endParaRPr sz="2309"/>
          </a:p>
          <a:p>
            <a:pPr lvl="0" marL="342264" indent="-342264" defTabSz="449833">
              <a:spcBef>
                <a:spcPts val="3200"/>
              </a:spcBef>
              <a:defRPr sz="1800"/>
            </a:pPr>
            <a:r>
              <a:rPr sz="2772"/>
              <a:t>Reserved Instances :- </a:t>
            </a:r>
            <a:endParaRPr sz="2772"/>
          </a:p>
          <a:p>
            <a:pPr lvl="1" marL="684529" indent="-342264" defTabSz="449833">
              <a:spcBef>
                <a:spcPts val="2300"/>
              </a:spcBef>
              <a:defRPr sz="1800"/>
            </a:pPr>
            <a:r>
              <a:rPr sz="2309"/>
              <a:t>Give you the option to make a low, one-time payment for each instance you want to reserve and in turn receive a significant discount on the hourly charge for that instance. </a:t>
            </a:r>
            <a:endParaRPr sz="2309"/>
          </a:p>
          <a:p>
            <a:pPr lvl="1" marL="684529" indent="-342264" defTabSz="449833">
              <a:spcBef>
                <a:spcPts val="2300"/>
              </a:spcBef>
              <a:defRPr sz="1800"/>
            </a:pPr>
            <a:r>
              <a:rPr sz="2309"/>
              <a:t>This is good for steady-state workloads who want to pay upfront in exchange for hourly prices that are 50-75% lower than what you get for on-demand instances.</a:t>
            </a:r>
          </a:p>
        </p:txBody>
      </p:sp>
      <p:sp>
        <p:nvSpPr>
          <p:cNvPr id="122" name="Shape 12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23" name="pasted-image.png"/>
          <p:cNvPicPr/>
          <p:nvPr/>
        </p:nvPicPr>
        <p:blipFill>
          <a:blip r:embed="rId2">
            <a:extLst/>
          </a:blip>
          <a:stretch>
            <a:fillRect/>
          </a:stretch>
        </p:blipFill>
        <p:spPr>
          <a:xfrm>
            <a:off x="669333" y="2622484"/>
            <a:ext cx="1436035" cy="1757137"/>
          </a:xfrm>
          <a:prstGeom prst="rect">
            <a:avLst/>
          </a:prstGeom>
          <a:ln w="12700">
            <a:miter lim="400000"/>
          </a:ln>
        </p:spPr>
      </p:pic>
      <p:pic>
        <p:nvPicPr>
          <p:cNvPr id="124" name="pasted-image.png"/>
          <p:cNvPicPr/>
          <p:nvPr/>
        </p:nvPicPr>
        <p:blipFill>
          <a:blip r:embed="rId3">
            <a:extLst/>
          </a:blip>
          <a:stretch>
            <a:fillRect/>
          </a:stretch>
        </p:blipFill>
        <p:spPr>
          <a:xfrm>
            <a:off x="665651" y="5744552"/>
            <a:ext cx="1443399" cy="1759143"/>
          </a:xfrm>
          <a:prstGeom prst="rect">
            <a:avLst/>
          </a:prstGeom>
          <a:ln w="12700">
            <a:miter lim="400000"/>
          </a:ln>
        </p:spPr>
      </p:pic>
      <p:sp>
        <p:nvSpPr>
          <p:cNvPr id="125" name="Shape 125"/>
          <p:cNvSpPr/>
          <p:nvPr/>
        </p:nvSpPr>
        <p:spPr>
          <a:xfrm>
            <a:off x="366733" y="4620183"/>
            <a:ext cx="2041235"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atin typeface="Helvetica"/>
                <a:ea typeface="Helvetica"/>
                <a:cs typeface="Helvetica"/>
                <a:sym typeface="Helvetica"/>
              </a:defRPr>
            </a:lvl1pPr>
          </a:lstStyle>
          <a:p>
            <a:pPr lvl="0">
              <a:defRPr sz="1800"/>
            </a:pPr>
            <a:r>
              <a:rPr sz="2100"/>
              <a:t>Spiky workloads</a:t>
            </a:r>
          </a:p>
        </p:txBody>
      </p:sp>
      <p:sp>
        <p:nvSpPr>
          <p:cNvPr id="126" name="Shape 126"/>
          <p:cNvSpPr/>
          <p:nvPr/>
        </p:nvSpPr>
        <p:spPr>
          <a:xfrm>
            <a:off x="648474" y="7762783"/>
            <a:ext cx="1477753"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100">
                <a:latin typeface="Helvetica"/>
                <a:ea typeface="Helvetica"/>
                <a:cs typeface="Helvetica"/>
                <a:sym typeface="Helvetica"/>
              </a:rPr>
              <a:t>Committed </a:t>
            </a:r>
            <a:br>
              <a:rPr sz="2100">
                <a:latin typeface="Helvetica"/>
                <a:ea typeface="Helvetica"/>
                <a:cs typeface="Helvetica"/>
                <a:sym typeface="Helvetica"/>
              </a:rPr>
            </a:br>
            <a:r>
              <a:rPr sz="2100">
                <a:latin typeface="Helvetica"/>
                <a:ea typeface="Helvetica"/>
                <a:cs typeface="Helvetica"/>
                <a:sym typeface="Helvetica"/>
              </a:rPr>
              <a:t>utilization</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xfrm>
            <a:off x="952500" y="444500"/>
            <a:ext cx="11099800" cy="1452183"/>
          </a:xfrm>
          <a:prstGeom prst="rect">
            <a:avLst/>
          </a:prstGeom>
        </p:spPr>
        <p:txBody>
          <a:bodyPr/>
          <a:lstStyle/>
          <a:p>
            <a:pPr lvl="0">
              <a:defRPr sz="1800"/>
            </a:pPr>
            <a:r>
              <a:rPr sz="8000"/>
              <a:t>EC2 Cost Models</a:t>
            </a:r>
          </a:p>
        </p:txBody>
      </p:sp>
      <p:sp>
        <p:nvSpPr>
          <p:cNvPr id="129" name="Shape 129"/>
          <p:cNvSpPr/>
          <p:nvPr>
            <p:ph type="body" idx="1"/>
          </p:nvPr>
        </p:nvSpPr>
        <p:spPr>
          <a:xfrm>
            <a:off x="2763342" y="2367457"/>
            <a:ext cx="9288958" cy="6522543"/>
          </a:xfrm>
          <a:prstGeom prst="rect">
            <a:avLst/>
          </a:prstGeom>
        </p:spPr>
        <p:txBody>
          <a:bodyPr/>
          <a:lstStyle/>
          <a:p>
            <a:pPr lvl="0" marL="333375" indent="-333375" defTabSz="438150">
              <a:spcBef>
                <a:spcPts val="3100"/>
              </a:spcBef>
              <a:defRPr sz="1800"/>
            </a:pPr>
            <a:r>
              <a:rPr sz="2700"/>
              <a:t>Spot Instance :-  </a:t>
            </a:r>
            <a:endParaRPr sz="2700"/>
          </a:p>
          <a:p>
            <a:pPr lvl="1" marL="666750" indent="-333375" defTabSz="438150">
              <a:spcBef>
                <a:spcPts val="2200"/>
              </a:spcBef>
              <a:defRPr sz="1800"/>
            </a:pPr>
            <a:r>
              <a:rPr sz="2250"/>
              <a:t>Enable you to vid for unused Amazon EC2 capacity. Instances are charged the Spot Price, which is set by Amazon EC2 and fluctuates periodically depending on the supply of and demand for Spot Instance capacity.</a:t>
            </a:r>
            <a:endParaRPr sz="2250"/>
          </a:p>
          <a:p>
            <a:pPr lvl="1" marL="666750" indent="-333375" defTabSz="438150">
              <a:spcBef>
                <a:spcPts val="2200"/>
              </a:spcBef>
              <a:defRPr sz="1800"/>
            </a:pPr>
            <a:r>
              <a:rPr sz="2250"/>
              <a:t>This is good for customers who have opportunistic workloads that can afford to be interrupted and want the lower possible price.</a:t>
            </a:r>
            <a:endParaRPr sz="2250"/>
          </a:p>
          <a:p>
            <a:pPr lvl="0" marL="333375" indent="-333375" defTabSz="438150">
              <a:spcBef>
                <a:spcPts val="3100"/>
              </a:spcBef>
              <a:defRPr sz="1800"/>
            </a:pPr>
            <a:r>
              <a:rPr sz="2700"/>
              <a:t>Reserved Instances :- </a:t>
            </a:r>
            <a:endParaRPr sz="2700"/>
          </a:p>
          <a:p>
            <a:pPr lvl="1" marL="666750" indent="-333375" defTabSz="438150">
              <a:spcBef>
                <a:spcPts val="2200"/>
              </a:spcBef>
              <a:defRPr sz="1800"/>
            </a:pPr>
            <a:r>
              <a:rPr sz="2250"/>
              <a:t>Ensure your EC2 instance will be isolated at the hardware level to maximize customers run reserved instances for their steady-state workload and maximized their saving on a per-hour basis.</a:t>
            </a:r>
            <a:endParaRPr sz="2250"/>
          </a:p>
          <a:p>
            <a:pPr lvl="1" marL="666750" indent="-333375" defTabSz="438150">
              <a:spcBef>
                <a:spcPts val="2200"/>
              </a:spcBef>
              <a:defRPr sz="1800"/>
            </a:pPr>
            <a:r>
              <a:rPr sz="2250"/>
              <a:t>EC2 instances lunched within your VPC that run hardware dedicated to single customer. </a:t>
            </a:r>
          </a:p>
        </p:txBody>
      </p:sp>
      <p:sp>
        <p:nvSpPr>
          <p:cNvPr id="130" name="Shape 1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31" name="pasted-image.png"/>
          <p:cNvPicPr/>
          <p:nvPr/>
        </p:nvPicPr>
        <p:blipFill>
          <a:blip r:embed="rId2">
            <a:extLst/>
          </a:blip>
          <a:stretch>
            <a:fillRect/>
          </a:stretch>
        </p:blipFill>
        <p:spPr>
          <a:xfrm>
            <a:off x="663735" y="2628605"/>
            <a:ext cx="1436036" cy="1759143"/>
          </a:xfrm>
          <a:prstGeom prst="rect">
            <a:avLst/>
          </a:prstGeom>
          <a:ln w="12700">
            <a:miter lim="400000"/>
          </a:ln>
        </p:spPr>
      </p:pic>
      <p:pic>
        <p:nvPicPr>
          <p:cNvPr id="132" name="pasted-image.png"/>
          <p:cNvPicPr/>
          <p:nvPr/>
        </p:nvPicPr>
        <p:blipFill>
          <a:blip r:embed="rId3">
            <a:extLst/>
          </a:blip>
          <a:stretch>
            <a:fillRect/>
          </a:stretch>
        </p:blipFill>
        <p:spPr>
          <a:xfrm>
            <a:off x="600464" y="5947852"/>
            <a:ext cx="1424906" cy="1759143"/>
          </a:xfrm>
          <a:prstGeom prst="rect">
            <a:avLst/>
          </a:prstGeom>
          <a:ln w="12700">
            <a:miter lim="400000"/>
          </a:ln>
        </p:spPr>
      </p:pic>
      <p:sp>
        <p:nvSpPr>
          <p:cNvPr id="133" name="Shape 133"/>
          <p:cNvSpPr/>
          <p:nvPr/>
        </p:nvSpPr>
        <p:spPr>
          <a:xfrm>
            <a:off x="321678" y="4495766"/>
            <a:ext cx="2120151"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100">
                <a:latin typeface="Helvetica"/>
                <a:ea typeface="Helvetica"/>
                <a:cs typeface="Helvetica"/>
                <a:sym typeface="Helvetica"/>
              </a:rPr>
              <a:t>Time-Insensitive</a:t>
            </a:r>
            <a:endParaRPr sz="2100">
              <a:latin typeface="Helvetica"/>
              <a:ea typeface="Helvetica"/>
              <a:cs typeface="Helvetica"/>
              <a:sym typeface="Helvetica"/>
            </a:endParaRPr>
          </a:p>
          <a:p>
            <a:pPr lvl="0">
              <a:defRPr sz="1800"/>
            </a:pPr>
            <a:r>
              <a:rPr sz="2100">
                <a:latin typeface="Helvetica"/>
                <a:ea typeface="Helvetica"/>
                <a:cs typeface="Helvetica"/>
                <a:sym typeface="Helvetica"/>
              </a:rPr>
              <a:t>workloads</a:t>
            </a:r>
          </a:p>
        </p:txBody>
      </p:sp>
      <p:sp>
        <p:nvSpPr>
          <p:cNvPr id="134" name="Shape 134"/>
          <p:cNvSpPr/>
          <p:nvPr/>
        </p:nvSpPr>
        <p:spPr>
          <a:xfrm>
            <a:off x="361136" y="7831450"/>
            <a:ext cx="2041234" cy="736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2100">
                <a:latin typeface="Helvetica"/>
                <a:ea typeface="Helvetica"/>
                <a:cs typeface="Helvetica"/>
                <a:sym typeface="Helvetica"/>
              </a:rPr>
              <a:t>Highly sensitive</a:t>
            </a:r>
            <a:endParaRPr sz="2100">
              <a:latin typeface="Helvetica"/>
              <a:ea typeface="Helvetica"/>
              <a:cs typeface="Helvetica"/>
              <a:sym typeface="Helvetica"/>
            </a:endParaRPr>
          </a:p>
          <a:p>
            <a:pPr lvl="0">
              <a:defRPr sz="1800"/>
            </a:pPr>
            <a:r>
              <a:rPr sz="2100">
                <a:latin typeface="Helvetica"/>
                <a:ea typeface="Helvetica"/>
                <a:cs typeface="Helvetica"/>
                <a:sym typeface="Helvetica"/>
              </a:rPr>
              <a:t>workloads</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ph type="title"/>
          </p:nvPr>
        </p:nvSpPr>
        <p:spPr>
          <a:prstGeom prst="rect">
            <a:avLst/>
          </a:prstGeom>
        </p:spPr>
        <p:txBody>
          <a:bodyPr/>
          <a:lstStyle/>
          <a:p>
            <a:pPr lvl="0">
              <a:defRPr sz="1800"/>
            </a:pPr>
            <a:r>
              <a:rPr sz="8000"/>
              <a:t>EC2 Free Tier </a:t>
            </a:r>
          </a:p>
        </p:txBody>
      </p:sp>
      <p:sp>
        <p:nvSpPr>
          <p:cNvPr id="137" name="Shape 137"/>
          <p:cNvSpPr/>
          <p:nvPr>
            <p:ph type="body" idx="1"/>
          </p:nvPr>
        </p:nvSpPr>
        <p:spPr>
          <a:xfrm>
            <a:off x="952500" y="2603500"/>
            <a:ext cx="11099800" cy="6179661"/>
          </a:xfrm>
          <a:prstGeom prst="rect">
            <a:avLst/>
          </a:prstGeom>
        </p:spPr>
        <p:txBody>
          <a:bodyPr/>
          <a:lstStyle/>
          <a:p>
            <a:pPr lvl="0" marL="297815" indent="-297815" defTabSz="391414">
              <a:spcBef>
                <a:spcPts val="2800"/>
              </a:spcBef>
              <a:defRPr sz="1800"/>
            </a:pPr>
            <a:r>
              <a:rPr sz="2814"/>
              <a:t>Amazon provided free tier for S3 within certain usage limits. </a:t>
            </a:r>
            <a:endParaRPr sz="2814"/>
          </a:p>
          <a:p>
            <a:pPr lvl="1" marL="595630" indent="-297815" defTabSz="391414">
              <a:spcBef>
                <a:spcPts val="1800"/>
              </a:spcBef>
              <a:defRPr sz="1800"/>
            </a:pPr>
            <a:r>
              <a:rPr sz="2010"/>
              <a:t>750 hours per month of Linux, RHEL, or SLES t2.micro instance usage.</a:t>
            </a:r>
            <a:endParaRPr sz="2010"/>
          </a:p>
          <a:p>
            <a:pPr lvl="1" marL="595630" indent="-297815" defTabSz="391414">
              <a:spcBef>
                <a:spcPts val="1600"/>
              </a:spcBef>
              <a:defRPr sz="1800"/>
            </a:pPr>
            <a:r>
              <a:rPr sz="2010"/>
              <a:t>750 hours per month of Windows t2.micro instance usage.</a:t>
            </a:r>
            <a:endParaRPr sz="2010"/>
          </a:p>
          <a:p>
            <a:pPr lvl="1" marL="595630" indent="-297815" defTabSz="391414">
              <a:spcBef>
                <a:spcPts val="1600"/>
              </a:spcBef>
              <a:defRPr sz="1800"/>
            </a:pPr>
            <a:r>
              <a:rPr sz="2010"/>
              <a:t>Run one instance at a time or multiple instances simultaneously.</a:t>
            </a:r>
            <a:endParaRPr sz="2010"/>
          </a:p>
          <a:p>
            <a:pPr lvl="1" marL="595630" indent="-297815" defTabSz="391414">
              <a:spcBef>
                <a:spcPts val="1600"/>
              </a:spcBef>
              <a:defRPr sz="1800"/>
            </a:pPr>
            <a:r>
              <a:rPr sz="2010"/>
              <a:t>750 hours of Elastic Load Balancing plus 15 GB data processing.</a:t>
            </a:r>
            <a:endParaRPr sz="2010"/>
          </a:p>
          <a:p>
            <a:pPr lvl="1" marL="595630" indent="-297815" defTabSz="391414">
              <a:spcBef>
                <a:spcPts val="1600"/>
              </a:spcBef>
              <a:defRPr sz="1800"/>
            </a:pPr>
            <a:r>
              <a:rPr sz="2010"/>
              <a:t>30 GB of Amazon Elastic Block Storage in any combination of General Purpose (SSD) or Magnetic, plus 2 million I/Os (with Magnetic) and 1 GB of snapshot storage.</a:t>
            </a:r>
            <a:br>
              <a:rPr sz="2010"/>
            </a:br>
            <a:br>
              <a:rPr sz="2010"/>
            </a:br>
            <a:endParaRPr sz="2010"/>
          </a:p>
          <a:p>
            <a:pPr lvl="1" marL="595630" indent="-297815" defTabSz="391414">
              <a:spcBef>
                <a:spcPts val="1600"/>
              </a:spcBef>
              <a:defRPr sz="1800"/>
            </a:pPr>
            <a:r>
              <a:rPr sz="2010"/>
              <a:t>15 GB of bandwidth out aggregated across all AWS services.</a:t>
            </a:r>
            <a:endParaRPr sz="2010"/>
          </a:p>
          <a:p>
            <a:pPr lvl="1" marL="595630" indent="-297815" defTabSz="391414">
              <a:spcBef>
                <a:spcPts val="1600"/>
              </a:spcBef>
              <a:defRPr sz="1800"/>
            </a:pPr>
            <a:r>
              <a:rPr sz="2010"/>
              <a:t>1 GB of Regional Data Transfer.</a:t>
            </a:r>
            <a:endParaRPr sz="2010"/>
          </a:p>
          <a:p>
            <a:pPr lvl="0" marL="248179" indent="-248179" defTabSz="391414">
              <a:spcBef>
                <a:spcPts val="1600"/>
              </a:spcBef>
              <a:defRPr sz="1800"/>
            </a:pPr>
            <a:endParaRPr sz="2010"/>
          </a:p>
          <a:p>
            <a:pPr lvl="0" marL="248179" indent="-248179" defTabSz="391414">
              <a:spcBef>
                <a:spcPts val="1600"/>
              </a:spcBef>
              <a:defRPr sz="1800"/>
            </a:pPr>
            <a:r>
              <a:rPr sz="2010"/>
              <a:t>For full EC2 pricing details. See </a:t>
            </a:r>
            <a:r>
              <a:rPr sz="2010" u="sng">
                <a:hlinkClick r:id="rId2" invalidUrl="" action="" tgtFrame="" tooltip="" history="1" highlightClick="0" endSnd="0"/>
              </a:rPr>
              <a:t>http://aws.amazon.com/ec2/pricing/</a:t>
            </a:r>
            <a:r>
              <a:rPr sz="2010"/>
              <a:t> </a:t>
            </a:r>
          </a:p>
        </p:txBody>
      </p:sp>
      <p:sp>
        <p:nvSpPr>
          <p:cNvPr id="138" name="Shape 13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39" name="pasted-image.png"/>
          <p:cNvPicPr/>
          <p:nvPr/>
        </p:nvPicPr>
        <p:blipFill>
          <a:blip r:embed="rId3">
            <a:extLst/>
          </a:blip>
          <a:stretch>
            <a:fillRect/>
          </a:stretch>
        </p:blipFill>
        <p:spPr>
          <a:xfrm>
            <a:off x="1406508" y="6370709"/>
            <a:ext cx="10191784" cy="1330397"/>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142" name="Shape 142"/>
          <p:cNvSpPr/>
          <p:nvPr>
            <p:ph type="title"/>
          </p:nvPr>
        </p:nvSpPr>
        <p:spPr>
          <a:xfrm>
            <a:off x="3271060" y="653218"/>
            <a:ext cx="3193480" cy="846091"/>
          </a:xfrm>
          <a:prstGeom prst="rect">
            <a:avLst/>
          </a:prstGeom>
        </p:spPr>
        <p:txBody>
          <a:bodyPr/>
          <a:lstStyle>
            <a:lvl1pPr defTabSz="321310">
              <a:defRPr sz="4400"/>
            </a:lvl1pPr>
          </a:lstStyle>
          <a:p>
            <a:pPr lvl="0">
              <a:defRPr sz="1800"/>
            </a:pPr>
            <a:r>
              <a:rPr sz="4400"/>
              <a:t>Case Study:</a:t>
            </a:r>
          </a:p>
        </p:txBody>
      </p:sp>
      <p:pic>
        <p:nvPicPr>
          <p:cNvPr id="143" name="pasted-image-enhanced.jpeg"/>
          <p:cNvPicPr/>
          <p:nvPr/>
        </p:nvPicPr>
        <p:blipFill>
          <a:blip r:embed="rId2">
            <a:extLst/>
          </a:blip>
          <a:stretch>
            <a:fillRect/>
          </a:stretch>
        </p:blipFill>
        <p:spPr>
          <a:xfrm>
            <a:off x="6540260" y="290053"/>
            <a:ext cx="3193480" cy="1724821"/>
          </a:xfrm>
          <a:prstGeom prst="rect">
            <a:avLst/>
          </a:prstGeom>
          <a:ln w="12700">
            <a:miter lim="400000"/>
          </a:ln>
        </p:spPr>
      </p:pic>
      <p:pic>
        <p:nvPicPr>
          <p:cNvPr id="144" name="Autodesk on AWS - Customer Success Story.mp4"/>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0" y="1718029"/>
            <a:ext cx="13004801" cy="7315201"/>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14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4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lvl1pPr defTabSz="537463">
              <a:defRPr sz="7360"/>
            </a:lvl1pPr>
          </a:lstStyle>
          <a:p>
            <a:pPr lvl="0">
              <a:defRPr sz="1800"/>
            </a:pPr>
            <a:r>
              <a:rPr sz="7360"/>
              <a:t>EC2 Instance Architecture</a:t>
            </a:r>
          </a:p>
        </p:txBody>
      </p:sp>
      <p:sp>
        <p:nvSpPr>
          <p:cNvPr id="147" name="Shape 1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48" name="pasted-image-enhanced.jpeg"/>
          <p:cNvPicPr/>
          <p:nvPr/>
        </p:nvPicPr>
        <p:blipFill>
          <a:blip r:embed="rId2">
            <a:extLst/>
          </a:blip>
          <a:stretch>
            <a:fillRect/>
          </a:stretch>
        </p:blipFill>
        <p:spPr>
          <a:xfrm>
            <a:off x="1094723" y="3246232"/>
            <a:ext cx="5474730" cy="3791923"/>
          </a:xfrm>
          <a:prstGeom prst="rect">
            <a:avLst/>
          </a:prstGeom>
          <a:ln w="12700">
            <a:miter lim="400000"/>
          </a:ln>
        </p:spPr>
      </p:pic>
      <p:sp>
        <p:nvSpPr>
          <p:cNvPr id="149" name="Shape 149"/>
          <p:cNvSpPr/>
          <p:nvPr>
            <p:ph type="body" idx="1"/>
          </p:nvPr>
        </p:nvSpPr>
        <p:spPr>
          <a:xfrm>
            <a:off x="7066157" y="2739844"/>
            <a:ext cx="5077265" cy="5823727"/>
          </a:xfrm>
          <a:prstGeom prst="rect">
            <a:avLst/>
          </a:prstGeom>
        </p:spPr>
        <p:txBody>
          <a:bodyPr/>
          <a:lstStyle/>
          <a:p>
            <a:pPr lvl="0" marL="253364" indent="-253364" defTabSz="332993">
              <a:spcBef>
                <a:spcPts val="2300"/>
              </a:spcBef>
              <a:defRPr sz="1800"/>
            </a:pPr>
            <a:r>
              <a:rPr sz="2052"/>
              <a:t>The instance is an Amazon EBS-backed instance (meaning that the root volume is an Amazon EBS volume, also an additional attach Amazon EBS volume).</a:t>
            </a:r>
            <a:endParaRPr sz="2052"/>
          </a:p>
          <a:p>
            <a:pPr lvl="0" marL="253364" indent="-253364" defTabSz="332993">
              <a:spcBef>
                <a:spcPts val="2300"/>
              </a:spcBef>
              <a:defRPr sz="1800"/>
            </a:pPr>
            <a:r>
              <a:rPr sz="2052"/>
              <a:t>You can either specify the Availability Zone in which to launch your instance, or let us select an Availability Zone for you.</a:t>
            </a:r>
            <a:endParaRPr sz="2052"/>
          </a:p>
          <a:p>
            <a:pPr lvl="0" marL="253364" indent="-253364" defTabSz="332993">
              <a:spcBef>
                <a:spcPts val="2300"/>
              </a:spcBef>
              <a:defRPr sz="1800"/>
            </a:pPr>
            <a:r>
              <a:rPr sz="2052"/>
              <a:t>When you launch your instance, you secure it by specifying a key pair and security group.</a:t>
            </a:r>
            <a:endParaRPr sz="2052"/>
          </a:p>
          <a:p>
            <a:pPr lvl="0" marL="253364" indent="-253364" defTabSz="332993">
              <a:spcBef>
                <a:spcPts val="2300"/>
              </a:spcBef>
              <a:defRPr sz="1800"/>
            </a:pPr>
            <a:r>
              <a:rPr sz="2052"/>
              <a:t>When you connect to your instance, you must specify the private key of the key pair that you specified when launching your instance.</a:t>
            </a: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lvl1pPr>
              <a:defRPr sz="5200"/>
            </a:lvl1pPr>
          </a:lstStyle>
          <a:p>
            <a:pPr lvl="0">
              <a:defRPr sz="1800"/>
            </a:pPr>
            <a:r>
              <a:rPr sz="5200"/>
              <a:t>Lab: Introduction to Amazon EC2</a:t>
            </a:r>
          </a:p>
        </p:txBody>
      </p:sp>
      <p:sp>
        <p:nvSpPr>
          <p:cNvPr id="152" name="Shape 152"/>
          <p:cNvSpPr/>
          <p:nvPr>
            <p:ph type="body" idx="1"/>
          </p:nvPr>
        </p:nvSpPr>
        <p:spPr>
          <a:prstGeom prst="rect">
            <a:avLst/>
          </a:prstGeom>
        </p:spPr>
        <p:txBody>
          <a:bodyPr/>
          <a:lstStyle/>
          <a:p>
            <a:pPr lvl="0" marL="333375" indent="-333375" defTabSz="438150">
              <a:spcBef>
                <a:spcPts val="1600"/>
              </a:spcBef>
              <a:defRPr sz="1800"/>
            </a:pPr>
            <a:r>
              <a:rPr sz="2700"/>
              <a:t>Overview</a:t>
            </a:r>
            <a:endParaRPr sz="2700"/>
          </a:p>
          <a:p>
            <a:pPr lvl="1" marL="666750" indent="-333375" defTabSz="438150">
              <a:spcBef>
                <a:spcPts val="1600"/>
              </a:spcBef>
              <a:defRPr sz="1800"/>
            </a:pPr>
            <a:r>
              <a:rPr sz="1950"/>
              <a:t>This guide introduces you to Amazon Elastic Compute Cloud (EC2) using the AWS Management Console. You will be able to create Amazon EC2 instance and install software on it at the end of this lab.</a:t>
            </a:r>
            <a:endParaRPr sz="1950"/>
          </a:p>
          <a:p>
            <a:pPr lvl="1" marL="666750" indent="-333375" defTabSz="438150">
              <a:spcBef>
                <a:spcPts val="1600"/>
              </a:spcBef>
              <a:defRPr sz="1800"/>
            </a:pPr>
            <a:r>
              <a:rPr sz="1950"/>
              <a:t>2 labs.</a:t>
            </a:r>
            <a:endParaRPr sz="1950"/>
          </a:p>
          <a:p>
            <a:pPr lvl="0" marL="333375" indent="-333375" defTabSz="438150">
              <a:spcBef>
                <a:spcPts val="1600"/>
              </a:spcBef>
              <a:defRPr sz="1800"/>
            </a:pPr>
            <a:r>
              <a:rPr sz="2700"/>
              <a:t>Topic Covered</a:t>
            </a:r>
            <a:endParaRPr sz="2700"/>
          </a:p>
          <a:p>
            <a:pPr lvl="1" marL="733425" indent="-400050" defTabSz="438150">
              <a:spcBef>
                <a:spcPts val="1600"/>
              </a:spcBef>
              <a:defRPr sz="1800"/>
            </a:pPr>
            <a:r>
              <a:rPr sz="1950"/>
              <a:t>Create Linux Ubuntu 14.04 LTS Server on EC2</a:t>
            </a:r>
            <a:endParaRPr sz="1950"/>
          </a:p>
          <a:p>
            <a:pPr lvl="1" marL="733425" indent="-400050" defTabSz="438150">
              <a:spcBef>
                <a:spcPts val="1600"/>
              </a:spcBef>
              <a:defRPr sz="1800"/>
            </a:pPr>
            <a:r>
              <a:rPr sz="1950"/>
              <a:t>Defines AWS Security Group</a:t>
            </a:r>
            <a:endParaRPr sz="1950"/>
          </a:p>
          <a:p>
            <a:pPr lvl="1" marL="733425" indent="-400050" defTabSz="438150">
              <a:spcBef>
                <a:spcPts val="1600"/>
              </a:spcBef>
              <a:defRPr sz="1800"/>
            </a:pPr>
            <a:r>
              <a:rPr sz="1950"/>
              <a:t>Create Public/Private Certificate key</a:t>
            </a:r>
            <a:endParaRPr sz="1950"/>
          </a:p>
          <a:p>
            <a:pPr lvl="1" marL="733425" indent="-400050" defTabSz="438150">
              <a:spcBef>
                <a:spcPts val="1600"/>
              </a:spcBef>
              <a:defRPr sz="1800"/>
            </a:pPr>
            <a:r>
              <a:rPr sz="1950"/>
              <a:t>Remote to EC2 instance with SSH from Windows or Linux/OS X</a:t>
            </a:r>
            <a:endParaRPr sz="1950"/>
          </a:p>
          <a:p>
            <a:pPr lvl="0" marL="400050" indent="-400050" defTabSz="438150">
              <a:spcBef>
                <a:spcPts val="1600"/>
              </a:spcBef>
              <a:defRPr sz="1800"/>
            </a:pPr>
            <a:r>
              <a:rPr sz="2700"/>
              <a:t>Note:</a:t>
            </a:r>
            <a:endParaRPr sz="2700"/>
          </a:p>
          <a:p>
            <a:pPr lvl="1" marL="666750" indent="-333375" defTabSz="438150">
              <a:spcBef>
                <a:spcPts val="1600"/>
              </a:spcBef>
              <a:defRPr sz="1800"/>
            </a:pPr>
            <a:r>
              <a:rPr sz="2250"/>
              <a:t>Do not delete ECS instance after complete this lab. It will be used in the next chapter.</a:t>
            </a:r>
          </a:p>
        </p:txBody>
      </p:sp>
      <p:sp>
        <p:nvSpPr>
          <p:cNvPr id="153" name="Shape 1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 name="Shape 43"/>
          <p:cNvSpPr/>
          <p:nvPr>
            <p:ph type="title"/>
          </p:nvPr>
        </p:nvSpPr>
        <p:spPr>
          <a:prstGeom prst="rect">
            <a:avLst/>
          </a:prstGeom>
        </p:spPr>
        <p:txBody>
          <a:bodyPr/>
          <a:lstStyle/>
          <a:p>
            <a:pPr lvl="0">
              <a:defRPr sz="1800"/>
            </a:pPr>
            <a:r>
              <a:rPr sz="8000"/>
              <a:t>Topics</a:t>
            </a:r>
          </a:p>
        </p:txBody>
      </p:sp>
      <p:sp>
        <p:nvSpPr>
          <p:cNvPr id="44" name="Shape 44"/>
          <p:cNvSpPr/>
          <p:nvPr>
            <p:ph type="body" idx="1"/>
          </p:nvPr>
        </p:nvSpPr>
        <p:spPr>
          <a:prstGeom prst="rect">
            <a:avLst/>
          </a:prstGeom>
        </p:spPr>
        <p:txBody>
          <a:bodyPr/>
          <a:lstStyle/>
          <a:p>
            <a:pPr lvl="0">
              <a:defRPr sz="1800"/>
            </a:pPr>
            <a:r>
              <a:rPr sz="3600"/>
              <a:t>Understand of Amazon EC2</a:t>
            </a:r>
            <a:endParaRPr sz="3600"/>
          </a:p>
          <a:p>
            <a:pPr lvl="0">
              <a:defRPr sz="1800"/>
            </a:pPr>
            <a:r>
              <a:rPr sz="3600"/>
              <a:t>EC2 Instance Types</a:t>
            </a:r>
            <a:endParaRPr sz="3600"/>
          </a:p>
          <a:p>
            <a:pPr lvl="0">
              <a:defRPr sz="1800"/>
            </a:pPr>
            <a:r>
              <a:rPr sz="3600"/>
              <a:t>EC2 Lab</a:t>
            </a:r>
          </a:p>
        </p:txBody>
      </p:sp>
      <p:sp>
        <p:nvSpPr>
          <p:cNvPr id="45" name="Shape 45"/>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prstGeom prst="rect">
            <a:avLst/>
          </a:prstGeom>
        </p:spPr>
        <p:txBody>
          <a:bodyPr/>
          <a:lstStyle>
            <a:lvl1pPr defTabSz="449833">
              <a:defRPr sz="6160"/>
            </a:lvl1pPr>
          </a:lstStyle>
          <a:p>
            <a:pPr lvl="0">
              <a:defRPr sz="1800"/>
            </a:pPr>
            <a:r>
              <a:rPr sz="6160"/>
              <a:t>Lab 1-2: Login to AWS Console</a:t>
            </a:r>
          </a:p>
        </p:txBody>
      </p:sp>
      <p:sp>
        <p:nvSpPr>
          <p:cNvPr id="156" name="Shape 156"/>
          <p:cNvSpPr/>
          <p:nvPr>
            <p:ph type="body" idx="1"/>
          </p:nvPr>
        </p:nvSpPr>
        <p:spPr>
          <a:xfrm>
            <a:off x="328524" y="1936697"/>
            <a:ext cx="12061006" cy="2842337"/>
          </a:xfrm>
          <a:prstGeom prst="rect">
            <a:avLst/>
          </a:prstGeom>
        </p:spPr>
        <p:txBody>
          <a:bodyPr/>
          <a:lstStyle/>
          <a:p>
            <a:pPr lvl="1" marL="721783" indent="-328083" defTabSz="362204">
              <a:spcBef>
                <a:spcPts val="2600"/>
              </a:spcBef>
              <a:buSzPct val="100000"/>
              <a:buAutoNum type="arabicPeriod" startAt="1"/>
              <a:defRPr sz="1800"/>
            </a:pPr>
            <a:r>
              <a:rPr sz="1860"/>
              <a:t>Goto </a:t>
            </a:r>
            <a:r>
              <a:rPr sz="1860" u="sng">
                <a:hlinkClick r:id="rId2" invalidUrl="" action="" tgtFrame="" tooltip="" history="1" highlightClick="0" endSnd="0"/>
              </a:rPr>
              <a:t>https://console.aws.amazon.com</a:t>
            </a:r>
            <a:r>
              <a:rPr sz="1860"/>
              <a:t>, enter AWS username and password and then click Login button.</a:t>
            </a:r>
            <a:endParaRPr sz="1860"/>
          </a:p>
          <a:p>
            <a:pPr lvl="1" marL="721783" indent="-328083" defTabSz="362204">
              <a:spcBef>
                <a:spcPts val="2600"/>
              </a:spcBef>
              <a:buSzPct val="100000"/>
              <a:buAutoNum type="arabicPeriod" startAt="1"/>
              <a:defRPr sz="1800"/>
            </a:pPr>
            <a:r>
              <a:rPr sz="1860"/>
              <a:t>In AWS Console, change Region to </a:t>
            </a:r>
            <a:r>
              <a:rPr b="1" sz="1860">
                <a:latin typeface="Helvetica"/>
                <a:ea typeface="Helvetica"/>
                <a:cs typeface="Helvetica"/>
                <a:sym typeface="Helvetica"/>
              </a:rPr>
              <a:t>Singapore</a:t>
            </a:r>
            <a:r>
              <a:rPr sz="1860"/>
              <a:t>.</a:t>
            </a:r>
            <a:br>
              <a:rPr sz="1860"/>
            </a:br>
            <a:br>
              <a:rPr sz="1860"/>
            </a:br>
            <a:br>
              <a:rPr sz="1860"/>
            </a:br>
            <a:br>
              <a:rPr sz="1860"/>
            </a:br>
            <a:endParaRPr sz="1860"/>
          </a:p>
          <a:p>
            <a:pPr lvl="1" marL="721783" indent="-328083" defTabSz="362204">
              <a:spcBef>
                <a:spcPts val="2600"/>
              </a:spcBef>
              <a:buSzPct val="100000"/>
              <a:buAutoNum type="arabicPeriod" startAt="1"/>
              <a:defRPr sz="1800"/>
            </a:pPr>
            <a:r>
              <a:rPr sz="1860"/>
              <a:t> Click </a:t>
            </a:r>
            <a:r>
              <a:rPr b="1" sz="1860">
                <a:latin typeface="Helvetica"/>
                <a:ea typeface="Helvetica"/>
                <a:cs typeface="Helvetica"/>
                <a:sym typeface="Helvetica"/>
              </a:rPr>
              <a:t>EC2</a:t>
            </a:r>
            <a:r>
              <a:rPr sz="1860"/>
              <a:t> link under “Compute” group to open EC2 service console. </a:t>
            </a:r>
          </a:p>
        </p:txBody>
      </p:sp>
      <p:sp>
        <p:nvSpPr>
          <p:cNvPr id="157" name="Shape 15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58" name="pasted-image-enhanced.jpeg"/>
          <p:cNvPicPr/>
          <p:nvPr/>
        </p:nvPicPr>
        <p:blipFill>
          <a:blip r:embed="rId3">
            <a:extLst/>
          </a:blip>
          <a:stretch>
            <a:fillRect/>
          </a:stretch>
        </p:blipFill>
        <p:spPr>
          <a:xfrm>
            <a:off x="3546671" y="4772662"/>
            <a:ext cx="5491818" cy="2358556"/>
          </a:xfrm>
          <a:prstGeom prst="rect">
            <a:avLst/>
          </a:prstGeom>
          <a:ln w="12700">
            <a:solidFill>
              <a:srgbClr val="53585F"/>
            </a:solidFill>
            <a:miter lim="400000"/>
          </a:ln>
        </p:spPr>
      </p:pic>
      <p:sp>
        <p:nvSpPr>
          <p:cNvPr id="159" name="Shape 159"/>
          <p:cNvSpPr/>
          <p:nvPr/>
        </p:nvSpPr>
        <p:spPr>
          <a:xfrm>
            <a:off x="3526499" y="5303176"/>
            <a:ext cx="1414303" cy="381001"/>
          </a:xfrm>
          <a:prstGeom prst="roundRect">
            <a:avLst>
              <a:gd name="adj" fmla="val 29546"/>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
        <p:nvSpPr>
          <p:cNvPr id="160" name="Shape 160"/>
          <p:cNvSpPr/>
          <p:nvPr/>
        </p:nvSpPr>
        <p:spPr>
          <a:xfrm>
            <a:off x="1062720" y="7681254"/>
            <a:ext cx="9666326" cy="134564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lvl="1" marL="472651" indent="-214841" algn="l" defTabSz="338835">
              <a:spcBef>
                <a:spcPts val="1200"/>
              </a:spcBef>
              <a:buSzPct val="75000"/>
              <a:buChar char="•"/>
              <a:defRPr sz="1800"/>
            </a:pPr>
            <a:r>
              <a:rPr sz="1740"/>
              <a:t>In EC2 console. You can see links on the left hand side grouped by services, such as Instances, Images, etc. These links are frequently used when you works with EC2.</a:t>
            </a:r>
            <a:endParaRPr sz="1740"/>
          </a:p>
          <a:p>
            <a:pPr lvl="1" marL="472651" indent="-214841" algn="l" defTabSz="338835">
              <a:spcBef>
                <a:spcPts val="1200"/>
              </a:spcBef>
              <a:buSzPct val="75000"/>
              <a:buChar char="•"/>
              <a:defRPr sz="1800"/>
            </a:pPr>
            <a:r>
              <a:rPr sz="1740"/>
              <a:t>While you are creating instance, you can leave most of the options as default and change it later, accept Storage and Instance Type. </a:t>
            </a:r>
          </a:p>
        </p:txBody>
      </p:sp>
      <p:pic>
        <p:nvPicPr>
          <p:cNvPr id="161" name="pasted-image-enhanced.png"/>
          <p:cNvPicPr/>
          <p:nvPr/>
        </p:nvPicPr>
        <p:blipFill>
          <a:blip r:embed="rId4">
            <a:extLst/>
          </a:blip>
          <a:stretch>
            <a:fillRect/>
          </a:stretch>
        </p:blipFill>
        <p:spPr>
          <a:xfrm>
            <a:off x="11044908" y="6919052"/>
            <a:ext cx="1048974" cy="2085077"/>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162" name="pasted-image.tif"/>
          <p:cNvPicPr/>
          <p:nvPr/>
        </p:nvPicPr>
        <p:blipFill>
          <a:blip r:embed="rId5">
            <a:extLst/>
          </a:blip>
          <a:stretch>
            <a:fillRect/>
          </a:stretch>
        </p:blipFill>
        <p:spPr>
          <a:xfrm>
            <a:off x="2563550" y="3123150"/>
            <a:ext cx="7877700" cy="699157"/>
          </a:xfrm>
          <a:prstGeom prst="rect">
            <a:avLst/>
          </a:prstGeom>
          <a:ln w="12700">
            <a:miter lim="400000"/>
          </a:ln>
        </p:spPr>
      </p:pic>
      <p:sp>
        <p:nvSpPr>
          <p:cNvPr id="163" name="Shape 163"/>
          <p:cNvSpPr/>
          <p:nvPr/>
        </p:nvSpPr>
        <p:spPr>
          <a:xfrm>
            <a:off x="8822728" y="3133277"/>
            <a:ext cx="897964" cy="330201"/>
          </a:xfrm>
          <a:prstGeom prst="roundRect">
            <a:avLst>
              <a:gd name="adj" fmla="val 34092"/>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
        <p:nvSpPr>
          <p:cNvPr id="164" name="Shape 164"/>
          <p:cNvSpPr/>
          <p:nvPr/>
        </p:nvSpPr>
        <p:spPr>
          <a:xfrm>
            <a:off x="1485827" y="7247983"/>
            <a:ext cx="72136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lvl="0">
              <a:defRPr sz="1800"/>
            </a:pPr>
            <a:r>
              <a:rPr sz="2000"/>
              <a:t>Note:</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prstGeom prst="rect">
            <a:avLst/>
          </a:prstGeom>
        </p:spPr>
        <p:txBody>
          <a:bodyPr/>
          <a:lstStyle>
            <a:lvl1pPr defTabSz="473201">
              <a:defRPr sz="6480"/>
            </a:lvl1pPr>
          </a:lstStyle>
          <a:p>
            <a:pPr lvl="0">
              <a:defRPr sz="1800"/>
            </a:pPr>
            <a:r>
              <a:rPr sz="6480"/>
              <a:t>Lab 1-2: Create EC2 Instance</a:t>
            </a:r>
          </a:p>
        </p:txBody>
      </p:sp>
      <p:sp>
        <p:nvSpPr>
          <p:cNvPr id="167" name="Shape 167"/>
          <p:cNvSpPr/>
          <p:nvPr>
            <p:ph type="body" idx="1"/>
          </p:nvPr>
        </p:nvSpPr>
        <p:spPr>
          <a:xfrm>
            <a:off x="952500" y="1936697"/>
            <a:ext cx="11364760" cy="7069593"/>
          </a:xfrm>
          <a:prstGeom prst="rect">
            <a:avLst/>
          </a:prstGeom>
        </p:spPr>
        <p:txBody>
          <a:bodyPr/>
          <a:lstStyle/>
          <a:p>
            <a:pPr lvl="0" marL="308327" indent="-308327" defTabSz="268731">
              <a:spcBef>
                <a:spcPts val="1900"/>
              </a:spcBef>
              <a:buAutoNum type="arabicPeriod" startAt="4"/>
              <a:defRPr sz="1800"/>
            </a:pPr>
            <a:r>
              <a:rPr sz="1748"/>
              <a:t>In EC2 Management page, click </a:t>
            </a:r>
            <a:r>
              <a:rPr b="1" sz="1748">
                <a:latin typeface="Helvetica"/>
                <a:ea typeface="Helvetica"/>
                <a:cs typeface="Helvetica"/>
                <a:sym typeface="Helvetica"/>
              </a:rPr>
              <a:t>Launch Instance</a:t>
            </a:r>
            <a:r>
              <a:rPr sz="1748"/>
              <a:t> button.</a:t>
            </a:r>
            <a:br>
              <a:rPr sz="1656"/>
            </a:br>
            <a:br>
              <a:rPr sz="1656"/>
            </a:br>
            <a:r>
              <a:rPr sz="1518"/>
              <a:t>Note: This will open EC2 “Launch Instance Wizard”. The top of wizard page will display steps to create instances, from “1. Choose AMI” to “7. Review”. You can jump back to previous step after you passthrough its, or you can change every configuration again in before launch instances the the Review step.</a:t>
            </a:r>
            <a:endParaRPr sz="1656"/>
          </a:p>
          <a:p>
            <a:pPr lvl="0" marL="292099" indent="-292099" defTabSz="268731">
              <a:spcBef>
                <a:spcPts val="1900"/>
              </a:spcBef>
              <a:buAutoNum type="arabicPeriod" startAt="5"/>
              <a:defRPr sz="1800"/>
            </a:pPr>
            <a:r>
              <a:rPr sz="1748"/>
              <a:t>Step 1. click </a:t>
            </a:r>
            <a:r>
              <a:rPr b="1" sz="1748">
                <a:latin typeface="Helvetica"/>
                <a:ea typeface="Helvetica"/>
                <a:cs typeface="Helvetica"/>
                <a:sym typeface="Helvetica"/>
              </a:rPr>
              <a:t>Select</a:t>
            </a:r>
            <a:r>
              <a:rPr sz="1748"/>
              <a:t> button for </a:t>
            </a:r>
            <a:r>
              <a:rPr b="1" i="1" sz="1748">
                <a:latin typeface="Helvetica"/>
                <a:ea typeface="Helvetica"/>
                <a:cs typeface="Helvetica"/>
                <a:sym typeface="Helvetica"/>
              </a:rPr>
              <a:t>Ubuntu Server 14.04 LTS (HVM), SSD Volume Type - ami-d6e7c084</a:t>
            </a:r>
            <a:r>
              <a:rPr sz="1748"/>
              <a:t> (64 bit)</a:t>
            </a:r>
            <a:endParaRPr sz="1748"/>
          </a:p>
          <a:p>
            <a:pPr lvl="0" marL="292099" indent="-292099" defTabSz="268731">
              <a:spcBef>
                <a:spcPts val="1900"/>
              </a:spcBef>
              <a:buAutoNum type="arabicPeriod" startAt="5"/>
              <a:defRPr sz="1800"/>
            </a:pPr>
            <a:r>
              <a:rPr sz="1748"/>
              <a:t>Step 2. Leave the instance type set to default, which is </a:t>
            </a:r>
            <a:r>
              <a:rPr b="1" sz="1748">
                <a:latin typeface="Helvetica"/>
                <a:ea typeface="Helvetica"/>
                <a:cs typeface="Helvetica"/>
                <a:sym typeface="Helvetica"/>
              </a:rPr>
              <a:t>t2.micro</a:t>
            </a:r>
            <a:r>
              <a:rPr sz="1748"/>
              <a:t>. Click </a:t>
            </a:r>
            <a:r>
              <a:rPr b="1" sz="1748">
                <a:latin typeface="Helvetica"/>
                <a:ea typeface="Helvetica"/>
                <a:cs typeface="Helvetica"/>
                <a:sym typeface="Helvetica"/>
              </a:rPr>
              <a:t>Next: Configure Instance Details </a:t>
            </a:r>
            <a:r>
              <a:rPr sz="1748"/>
              <a:t>Button.</a:t>
            </a:r>
            <a:br>
              <a:rPr sz="1748"/>
            </a:br>
            <a:br>
              <a:rPr sz="1748"/>
            </a:br>
            <a:r>
              <a:rPr sz="1748"/>
              <a:t>Note: t2.micro is free tier instance that free 750Hrs/month.</a:t>
            </a:r>
            <a:endParaRPr sz="1748"/>
          </a:p>
          <a:p>
            <a:pPr lvl="0" marL="292099" indent="-292099" defTabSz="268731">
              <a:spcBef>
                <a:spcPts val="1900"/>
              </a:spcBef>
              <a:buAutoNum type="arabicPeriod" startAt="5"/>
              <a:defRPr sz="1800"/>
            </a:pPr>
            <a:r>
              <a:rPr sz="1748"/>
              <a:t>Step 3. Leave the default options and click </a:t>
            </a:r>
            <a:r>
              <a:rPr b="1" sz="1748">
                <a:latin typeface="Helvetica"/>
                <a:ea typeface="Helvetica"/>
                <a:cs typeface="Helvetica"/>
                <a:sym typeface="Helvetica"/>
              </a:rPr>
              <a:t>Next: Add Storage</a:t>
            </a:r>
            <a:r>
              <a:rPr sz="1748"/>
              <a:t>.</a:t>
            </a:r>
            <a:endParaRPr sz="1748"/>
          </a:p>
          <a:p>
            <a:pPr lvl="1" marL="374861" indent="-170391" defTabSz="268731">
              <a:spcBef>
                <a:spcPts val="800"/>
              </a:spcBef>
              <a:defRPr sz="1800"/>
            </a:pPr>
            <a:r>
              <a:rPr sz="1518"/>
              <a:t>You can create multiple of instances in each time by defines </a:t>
            </a:r>
            <a:r>
              <a:rPr sz="1518">
                <a:latin typeface="Helvetica"/>
                <a:ea typeface="Helvetica"/>
                <a:cs typeface="Helvetica"/>
                <a:sym typeface="Helvetica"/>
              </a:rPr>
              <a:t>Number of instances</a:t>
            </a:r>
            <a:r>
              <a:rPr sz="1518"/>
              <a:t>.</a:t>
            </a:r>
            <a:endParaRPr sz="1518"/>
          </a:p>
          <a:p>
            <a:pPr lvl="1" marL="374861" indent="-170391" defTabSz="268731">
              <a:spcBef>
                <a:spcPts val="800"/>
              </a:spcBef>
              <a:defRPr sz="1800"/>
            </a:pPr>
            <a:r>
              <a:rPr sz="1518"/>
              <a:t>You can choose Virtual Private Cloud (VPC) for instances in </a:t>
            </a:r>
            <a:r>
              <a:rPr sz="1518">
                <a:latin typeface="Helvetica"/>
                <a:ea typeface="Helvetica"/>
                <a:cs typeface="Helvetica"/>
                <a:sym typeface="Helvetica"/>
              </a:rPr>
              <a:t>Network</a:t>
            </a:r>
            <a:r>
              <a:rPr sz="1518"/>
              <a:t> drop down list. AWS provided default VPC for you, so you can leave it this time.</a:t>
            </a:r>
            <a:endParaRPr sz="1518"/>
          </a:p>
          <a:p>
            <a:pPr lvl="1" marL="374861" indent="-170391" defTabSz="268731">
              <a:spcBef>
                <a:spcPts val="800"/>
              </a:spcBef>
              <a:defRPr sz="1800"/>
            </a:pPr>
            <a:r>
              <a:rPr sz="1518">
                <a:latin typeface="Helvetica"/>
                <a:ea typeface="Helvetica"/>
                <a:cs typeface="Helvetica"/>
                <a:sym typeface="Helvetica"/>
              </a:rPr>
              <a:t>Subnet</a:t>
            </a:r>
            <a:r>
              <a:rPr sz="1518"/>
              <a:t> is created at the same time while you create VPC. Its also define </a:t>
            </a:r>
            <a:r>
              <a:rPr sz="1518">
                <a:latin typeface="Helvetica"/>
                <a:ea typeface="Helvetica"/>
                <a:cs typeface="Helvetica"/>
                <a:sym typeface="Helvetica"/>
              </a:rPr>
              <a:t>Availability Zone</a:t>
            </a:r>
            <a:r>
              <a:rPr sz="1518"/>
              <a:t> for your EC2 instances.</a:t>
            </a:r>
            <a:endParaRPr sz="1518"/>
          </a:p>
          <a:p>
            <a:pPr lvl="1" marL="374861" indent="-170391" defTabSz="268731">
              <a:spcBef>
                <a:spcPts val="800"/>
              </a:spcBef>
              <a:defRPr sz="1800"/>
            </a:pPr>
            <a:r>
              <a:rPr sz="1518"/>
              <a:t>Leave </a:t>
            </a:r>
            <a:r>
              <a:rPr sz="1518">
                <a:latin typeface="Helvetica"/>
                <a:ea typeface="Helvetica"/>
                <a:cs typeface="Helvetica"/>
                <a:sym typeface="Helvetica"/>
              </a:rPr>
              <a:t>Auto-assign Public IP</a:t>
            </a:r>
            <a:r>
              <a:rPr sz="1518"/>
              <a:t> as default value. You may disable public IP if you decides to run EC2 instances in private network within VPC.</a:t>
            </a:r>
            <a:endParaRPr sz="1518"/>
          </a:p>
          <a:p>
            <a:pPr lvl="1" marL="374861" indent="-170391" defTabSz="268731">
              <a:spcBef>
                <a:spcPts val="800"/>
              </a:spcBef>
              <a:defRPr sz="1800"/>
            </a:pPr>
            <a:r>
              <a:rPr sz="1518">
                <a:latin typeface="Helvetica"/>
                <a:ea typeface="Helvetica"/>
                <a:cs typeface="Helvetica"/>
                <a:sym typeface="Helvetica"/>
              </a:rPr>
              <a:t>Shutdown behaviour</a:t>
            </a:r>
            <a:r>
              <a:rPr sz="1518"/>
              <a:t> tell AWS what to de when you stop the EC2 instance. The “Terminate” means delete this instance on shutdown. This is very useful if this instance used in Auto Scaling scenario.  </a:t>
            </a:r>
            <a:endParaRPr sz="1518"/>
          </a:p>
          <a:p>
            <a:pPr lvl="1" marL="374861" indent="-170391" defTabSz="268731">
              <a:spcBef>
                <a:spcPts val="800"/>
              </a:spcBef>
              <a:defRPr sz="1800"/>
            </a:pPr>
            <a:r>
              <a:rPr sz="1518"/>
              <a:t>E</a:t>
            </a:r>
            <a:r>
              <a:rPr sz="1518">
                <a:latin typeface="Helvetica"/>
                <a:ea typeface="Helvetica"/>
                <a:cs typeface="Helvetica"/>
                <a:sym typeface="Helvetica"/>
              </a:rPr>
              <a:t>nable termination protection</a:t>
            </a:r>
            <a:r>
              <a:rPr sz="1518"/>
              <a:t> helpful when you have many administrators and you don’t want anyone to stop this instance accidentally.</a:t>
            </a:r>
            <a:endParaRPr sz="1518"/>
          </a:p>
          <a:p>
            <a:pPr lvl="1" marL="374861" indent="-170391" defTabSz="268731">
              <a:spcBef>
                <a:spcPts val="800"/>
              </a:spcBef>
              <a:defRPr sz="1800"/>
            </a:pPr>
            <a:r>
              <a:rPr sz="1518"/>
              <a:t>Enable CloudWatch detailed monitoring in </a:t>
            </a:r>
            <a:r>
              <a:rPr sz="1518">
                <a:latin typeface="Helvetica"/>
                <a:ea typeface="Helvetica"/>
                <a:cs typeface="Helvetica"/>
                <a:sym typeface="Helvetica"/>
              </a:rPr>
              <a:t>Monitor</a:t>
            </a:r>
            <a:r>
              <a:rPr sz="1518"/>
              <a:t> section to see more deep in details about your EC2 instance. Additional charges will apply. </a:t>
            </a:r>
          </a:p>
        </p:txBody>
      </p:sp>
      <p:sp>
        <p:nvSpPr>
          <p:cNvPr id="168" name="Shape 16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lvl1pPr defTabSz="473201">
              <a:defRPr sz="6480"/>
            </a:lvl1pPr>
          </a:lstStyle>
          <a:p>
            <a:pPr lvl="0">
              <a:defRPr sz="1800"/>
            </a:pPr>
            <a:r>
              <a:rPr sz="6480"/>
              <a:t>Lab 1-2: Create EC2 Instance</a:t>
            </a:r>
          </a:p>
        </p:txBody>
      </p:sp>
      <p:sp>
        <p:nvSpPr>
          <p:cNvPr id="171" name="Shape 171"/>
          <p:cNvSpPr/>
          <p:nvPr>
            <p:ph type="body" idx="1"/>
          </p:nvPr>
        </p:nvSpPr>
        <p:spPr>
          <a:prstGeom prst="rect">
            <a:avLst/>
          </a:prstGeom>
        </p:spPr>
        <p:txBody>
          <a:bodyPr/>
          <a:lstStyle/>
          <a:p>
            <a:pPr lvl="0" marL="342899" indent="-342899" defTabSz="315468">
              <a:spcBef>
                <a:spcPts val="2200"/>
              </a:spcBef>
              <a:buAutoNum type="arabicPeriod" startAt="8"/>
              <a:defRPr sz="1800"/>
            </a:pPr>
            <a:r>
              <a:rPr sz="2052"/>
              <a:t>Step 4: Add Storage. Leave the default options and click </a:t>
            </a:r>
            <a:r>
              <a:rPr b="1" sz="2052">
                <a:latin typeface="Helvetica"/>
                <a:ea typeface="Helvetica"/>
                <a:cs typeface="Helvetica"/>
                <a:sym typeface="Helvetica"/>
              </a:rPr>
              <a:t>Next: Tag Instance </a:t>
            </a:r>
            <a:r>
              <a:rPr sz="2052"/>
              <a:t>button.</a:t>
            </a:r>
            <a:endParaRPr sz="2052"/>
          </a:p>
          <a:p>
            <a:pPr lvl="1" marL="440055" indent="-200024" defTabSz="315468">
              <a:spcBef>
                <a:spcPts val="1700"/>
              </a:spcBef>
              <a:defRPr sz="1800"/>
            </a:pPr>
            <a:r>
              <a:rPr sz="1620"/>
              <a:t>Note: You don’t need to allocate much storage for the instance, because space is used for OS, software binary, configurations, and OS patch. Data that generated should store in separated volume in EBS or S3.</a:t>
            </a:r>
            <a:endParaRPr sz="1620"/>
          </a:p>
          <a:p>
            <a:pPr lvl="1" marL="440055" indent="-200024" defTabSz="315468">
              <a:spcBef>
                <a:spcPts val="1700"/>
              </a:spcBef>
              <a:defRPr sz="1800"/>
            </a:pPr>
            <a:r>
              <a:rPr sz="1620"/>
              <a:t>You can choose the type of volume, SSD is recommended.</a:t>
            </a:r>
            <a:endParaRPr sz="1620"/>
          </a:p>
          <a:p>
            <a:pPr lvl="1" marL="440055" indent="-200024" defTabSz="315468">
              <a:spcBef>
                <a:spcPts val="1700"/>
              </a:spcBef>
              <a:defRPr sz="1800"/>
            </a:pPr>
            <a:r>
              <a:rPr sz="1620"/>
              <a:t>IOPS stand for </a:t>
            </a:r>
            <a:r>
              <a:rPr sz="1620" u="sng"/>
              <a:t>I</a:t>
            </a:r>
            <a:r>
              <a:rPr sz="1620"/>
              <a:t>nput-output </a:t>
            </a:r>
            <a:r>
              <a:rPr sz="1620" u="sng"/>
              <a:t>O</a:t>
            </a:r>
            <a:r>
              <a:rPr sz="1620"/>
              <a:t>peration </a:t>
            </a:r>
            <a:r>
              <a:rPr sz="1620" u="sng"/>
              <a:t>P</a:t>
            </a:r>
            <a:r>
              <a:rPr sz="1620"/>
              <a:t>er </a:t>
            </a:r>
            <a:r>
              <a:rPr sz="1620" u="sng"/>
              <a:t>S</a:t>
            </a:r>
            <a:r>
              <a:rPr sz="1620"/>
              <a:t>econd. More space increase IOPS rate. For example :- if you needs 30 baseline IOPS, you have to allocates at lease 10GB for storage. More storage means more additional charge.</a:t>
            </a:r>
            <a:endParaRPr sz="1620"/>
          </a:p>
          <a:p>
            <a:pPr lvl="1" marL="440055" indent="-200024" defTabSz="315468">
              <a:spcBef>
                <a:spcPts val="1700"/>
              </a:spcBef>
              <a:defRPr sz="1800"/>
            </a:pPr>
            <a:r>
              <a:rPr sz="1620"/>
              <a:t>Storage will be created as volume in EBS.</a:t>
            </a:r>
            <a:endParaRPr sz="1620"/>
          </a:p>
          <a:p>
            <a:pPr lvl="1" marL="440055" indent="-200024" defTabSz="315468">
              <a:spcBef>
                <a:spcPts val="1700"/>
              </a:spcBef>
              <a:defRPr sz="1800"/>
            </a:pPr>
            <a:r>
              <a:rPr sz="1620"/>
              <a:t>You can create more volume by click Add New Volume button. Leave it default this time.</a:t>
            </a:r>
            <a:endParaRPr sz="1620"/>
          </a:p>
          <a:p>
            <a:pPr lvl="1" marL="440055" indent="-200024" defTabSz="315468">
              <a:spcBef>
                <a:spcPts val="1700"/>
              </a:spcBef>
              <a:defRPr sz="1800"/>
            </a:pPr>
            <a:r>
              <a:rPr sz="1620"/>
              <a:t>Delete on Termination option tells AWS to delete this volume when you terminates this instance. Uncheck it if you want to keep the volume to retrieve anything in the volume later.</a:t>
            </a:r>
            <a:endParaRPr sz="1620"/>
          </a:p>
          <a:p>
            <a:pPr lvl="0" marL="342899" indent="-342899" defTabSz="315468">
              <a:spcBef>
                <a:spcPts val="2200"/>
              </a:spcBef>
              <a:buAutoNum type="arabicPeriod" startAt="9"/>
              <a:defRPr sz="1800"/>
            </a:pPr>
            <a:r>
              <a:rPr sz="2052"/>
              <a:t>Step 5: Tag Instance. </a:t>
            </a:r>
            <a:endParaRPr sz="2052"/>
          </a:p>
          <a:p>
            <a:pPr lvl="1" marL="440055" indent="-200024" defTabSz="315468">
              <a:spcBef>
                <a:spcPts val="1700"/>
              </a:spcBef>
              <a:defRPr sz="1800"/>
            </a:pPr>
            <a:r>
              <a:rPr sz="1620"/>
              <a:t>Provide a name for your instance in the </a:t>
            </a:r>
            <a:r>
              <a:rPr b="1" sz="1620">
                <a:latin typeface="Helvetica"/>
                <a:ea typeface="Helvetica"/>
                <a:cs typeface="Helvetica"/>
                <a:sym typeface="Helvetica"/>
              </a:rPr>
              <a:t>Value</a:t>
            </a:r>
            <a:r>
              <a:rPr sz="1620"/>
              <a:t> field of the </a:t>
            </a:r>
            <a:r>
              <a:rPr b="1" sz="1620">
                <a:latin typeface="Helvetica"/>
                <a:ea typeface="Helvetica"/>
                <a:cs typeface="Helvetica"/>
                <a:sym typeface="Helvetica"/>
              </a:rPr>
              <a:t>Name</a:t>
            </a:r>
            <a:r>
              <a:rPr sz="1620"/>
              <a:t> attribute. Uses </a:t>
            </a:r>
            <a:r>
              <a:rPr i="1" sz="1620">
                <a:solidFill>
                  <a:srgbClr val="C82506"/>
                </a:solidFill>
                <a:latin typeface="Helvetica"/>
                <a:ea typeface="Helvetica"/>
                <a:cs typeface="Helvetica"/>
                <a:sym typeface="Helvetica"/>
              </a:rPr>
              <a:t>&lt;your_name&gt;_1</a:t>
            </a:r>
            <a:r>
              <a:rPr sz="1620"/>
              <a:t> as instance name.</a:t>
            </a:r>
            <a:endParaRPr sz="1620"/>
          </a:p>
          <a:p>
            <a:pPr lvl="1" marL="440055" indent="-200024" defTabSz="315468">
              <a:spcBef>
                <a:spcPts val="1700"/>
              </a:spcBef>
              <a:defRPr sz="1800"/>
            </a:pPr>
            <a:r>
              <a:rPr sz="1620"/>
              <a:t>Click </a:t>
            </a:r>
            <a:r>
              <a:rPr b="1" sz="1620">
                <a:latin typeface="Helvetica"/>
                <a:ea typeface="Helvetica"/>
                <a:cs typeface="Helvetica"/>
                <a:sym typeface="Helvetica"/>
              </a:rPr>
              <a:t>Create Tag</a:t>
            </a:r>
            <a:r>
              <a:rPr sz="1620"/>
              <a:t> button. Enter “Group” in the new </a:t>
            </a:r>
            <a:r>
              <a:rPr b="1" sz="1620">
                <a:latin typeface="Helvetica"/>
                <a:ea typeface="Helvetica"/>
                <a:cs typeface="Helvetica"/>
                <a:sym typeface="Helvetica"/>
              </a:rPr>
              <a:t>Key</a:t>
            </a:r>
            <a:r>
              <a:rPr sz="1620"/>
              <a:t> field, and provide </a:t>
            </a:r>
            <a:r>
              <a:rPr i="1" sz="1620">
                <a:solidFill>
                  <a:srgbClr val="C82506"/>
                </a:solidFill>
                <a:latin typeface="Helvetica"/>
                <a:ea typeface="Helvetica"/>
                <a:cs typeface="Helvetica"/>
                <a:sym typeface="Helvetica"/>
              </a:rPr>
              <a:t>&lt;your_name&gt;_group</a:t>
            </a:r>
            <a:r>
              <a:rPr sz="1620"/>
              <a:t> for </a:t>
            </a:r>
            <a:r>
              <a:rPr b="1" sz="1620">
                <a:latin typeface="Helvetica"/>
                <a:ea typeface="Helvetica"/>
                <a:cs typeface="Helvetica"/>
                <a:sym typeface="Helvetica"/>
              </a:rPr>
              <a:t>Value</a:t>
            </a:r>
            <a:r>
              <a:rPr sz="1620"/>
              <a:t> field.</a:t>
            </a:r>
            <a:br>
              <a:rPr sz="1620"/>
            </a:br>
            <a:br>
              <a:rPr sz="1620"/>
            </a:br>
            <a:r>
              <a:rPr sz="1620"/>
              <a:t>Tags are very useful when you have many EC2 instances, it help you to groups and filters instances and other services in AWS.   </a:t>
            </a:r>
            <a:endParaRPr sz="1620"/>
          </a:p>
          <a:p>
            <a:pPr lvl="1" marL="440055" indent="-200024" defTabSz="315468">
              <a:spcBef>
                <a:spcPts val="1700"/>
              </a:spcBef>
              <a:defRPr sz="1800"/>
            </a:pPr>
            <a:r>
              <a:rPr sz="1620"/>
              <a:t>Click </a:t>
            </a:r>
            <a:r>
              <a:rPr b="1" sz="1620">
                <a:latin typeface="Helvetica"/>
                <a:ea typeface="Helvetica"/>
                <a:cs typeface="Helvetica"/>
                <a:sym typeface="Helvetica"/>
              </a:rPr>
              <a:t>Next: Configure Security Group </a:t>
            </a:r>
            <a:r>
              <a:rPr sz="1620"/>
              <a:t>button.</a:t>
            </a:r>
          </a:p>
        </p:txBody>
      </p:sp>
      <p:sp>
        <p:nvSpPr>
          <p:cNvPr id="172" name="Shape 17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lvl1pPr defTabSz="473201">
              <a:defRPr sz="6480"/>
            </a:lvl1pPr>
          </a:lstStyle>
          <a:p>
            <a:pPr lvl="0">
              <a:defRPr sz="1800"/>
            </a:pPr>
            <a:r>
              <a:rPr sz="6480"/>
              <a:t>Lab 1-2: Create EC2 Instance</a:t>
            </a:r>
          </a:p>
        </p:txBody>
      </p:sp>
      <p:sp>
        <p:nvSpPr>
          <p:cNvPr id="175" name="Shape 175"/>
          <p:cNvSpPr/>
          <p:nvPr>
            <p:ph type="body" idx="1"/>
          </p:nvPr>
        </p:nvSpPr>
        <p:spPr>
          <a:xfrm>
            <a:off x="806267" y="1936697"/>
            <a:ext cx="11392266" cy="7148827"/>
          </a:xfrm>
          <a:prstGeom prst="rect">
            <a:avLst/>
          </a:prstGeom>
        </p:spPr>
        <p:txBody>
          <a:bodyPr/>
          <a:lstStyle/>
          <a:p>
            <a:pPr lvl="0" marL="317500" indent="-317500" defTabSz="292100">
              <a:spcBef>
                <a:spcPts val="2100"/>
              </a:spcBef>
              <a:buAutoNum type="arabicPeriod" startAt="10"/>
              <a:defRPr sz="1800"/>
            </a:pPr>
            <a:r>
              <a:t>Step 6: Security Group.</a:t>
            </a:r>
            <a:br/>
            <a:br/>
            <a:r>
              <a:t>Note: Security Group is a set of firewall rules to control the traffic for your instance, you can add rules to allow specific traffic to reach your instance.</a:t>
            </a:r>
          </a:p>
          <a:p>
            <a:pPr lvl="1" marL="407458" indent="-185208" defTabSz="292100">
              <a:spcBef>
                <a:spcPts val="1400"/>
              </a:spcBef>
              <a:defRPr sz="1800"/>
            </a:pPr>
            <a:r>
              <a:rPr sz="1500"/>
              <a:t>Choose </a:t>
            </a:r>
            <a:r>
              <a:rPr b="1" sz="1500">
                <a:latin typeface="Helvetica"/>
                <a:ea typeface="Helvetica"/>
                <a:cs typeface="Helvetica"/>
                <a:sym typeface="Helvetica"/>
              </a:rPr>
              <a:t>Create a new security group</a:t>
            </a:r>
            <a:r>
              <a:rPr sz="1500"/>
              <a:t> for Assign a security group. AWS will create SSH rule for you. </a:t>
            </a:r>
            <a:endParaRPr sz="1500"/>
          </a:p>
          <a:p>
            <a:pPr lvl="1" marL="407458" indent="-185208" defTabSz="292100">
              <a:spcBef>
                <a:spcPts val="1400"/>
              </a:spcBef>
              <a:defRPr sz="1800"/>
            </a:pPr>
            <a:r>
              <a:rPr sz="1500"/>
              <a:t>Enter </a:t>
            </a:r>
            <a:r>
              <a:rPr i="1" sz="1500">
                <a:solidFill>
                  <a:srgbClr val="C82506"/>
                </a:solidFill>
                <a:latin typeface="Helvetica"/>
                <a:ea typeface="Helvetica"/>
                <a:cs typeface="Helvetica"/>
                <a:sym typeface="Helvetica"/>
              </a:rPr>
              <a:t>&lt;your_name&gt;_nodered_sg</a:t>
            </a:r>
            <a:r>
              <a:rPr sz="1500"/>
              <a:t> for </a:t>
            </a:r>
            <a:r>
              <a:rPr b="1" sz="1500">
                <a:latin typeface="Helvetica"/>
                <a:ea typeface="Helvetica"/>
                <a:cs typeface="Helvetica"/>
                <a:sym typeface="Helvetica"/>
              </a:rPr>
              <a:t>Security Group Name</a:t>
            </a:r>
            <a:r>
              <a:rPr sz="1500"/>
              <a:t> and leave Description as default.</a:t>
            </a:r>
            <a:endParaRPr sz="1500"/>
          </a:p>
          <a:p>
            <a:pPr lvl="1" marL="407458" indent="-185208" defTabSz="292100">
              <a:spcBef>
                <a:spcPts val="1400"/>
              </a:spcBef>
              <a:defRPr sz="1800"/>
            </a:pPr>
            <a:r>
              <a:rPr sz="1500"/>
              <a:t>Click </a:t>
            </a:r>
            <a:r>
              <a:rPr b="1" sz="1500">
                <a:latin typeface="Helvetica"/>
                <a:ea typeface="Helvetica"/>
                <a:cs typeface="Helvetica"/>
                <a:sym typeface="Helvetica"/>
              </a:rPr>
              <a:t>Add Rule</a:t>
            </a:r>
            <a:r>
              <a:rPr sz="1500"/>
              <a:t> button, the new rule type should be Custom TCP Rule, enter </a:t>
            </a:r>
            <a:r>
              <a:rPr b="1" sz="1500">
                <a:latin typeface="Helvetica"/>
                <a:ea typeface="Helvetica"/>
                <a:cs typeface="Helvetica"/>
                <a:sym typeface="Helvetica"/>
              </a:rPr>
              <a:t>Port</a:t>
            </a:r>
            <a:r>
              <a:rPr sz="1500"/>
              <a:t> Range to </a:t>
            </a:r>
            <a:r>
              <a:rPr b="1" sz="1500">
                <a:latin typeface="Helvetica"/>
                <a:ea typeface="Helvetica"/>
                <a:cs typeface="Helvetica"/>
                <a:sym typeface="Helvetica"/>
              </a:rPr>
              <a:t>1880</a:t>
            </a:r>
            <a:r>
              <a:rPr sz="1500"/>
              <a:t>, change </a:t>
            </a:r>
            <a:r>
              <a:rPr b="1" sz="1500">
                <a:latin typeface="Helvetica"/>
                <a:ea typeface="Helvetica"/>
                <a:cs typeface="Helvetica"/>
                <a:sym typeface="Helvetica"/>
              </a:rPr>
              <a:t>Source</a:t>
            </a:r>
            <a:r>
              <a:rPr sz="1500"/>
              <a:t> to </a:t>
            </a:r>
            <a:r>
              <a:rPr b="1" sz="1500">
                <a:latin typeface="Helvetica"/>
                <a:ea typeface="Helvetica"/>
                <a:cs typeface="Helvetica"/>
                <a:sym typeface="Helvetica"/>
              </a:rPr>
              <a:t>Anywhere</a:t>
            </a:r>
            <a:r>
              <a:rPr sz="1500"/>
              <a:t>.</a:t>
            </a:r>
            <a:endParaRPr sz="1500"/>
          </a:p>
          <a:p>
            <a:pPr lvl="1" marL="407458" indent="-185208" defTabSz="292100">
              <a:spcBef>
                <a:spcPts val="1400"/>
              </a:spcBef>
              <a:defRPr sz="1800"/>
            </a:pPr>
            <a:r>
              <a:rPr sz="1500"/>
              <a:t>Click </a:t>
            </a:r>
            <a:r>
              <a:rPr b="1" sz="1500">
                <a:latin typeface="Helvetica"/>
                <a:ea typeface="Helvetica"/>
                <a:cs typeface="Helvetica"/>
                <a:sym typeface="Helvetica"/>
              </a:rPr>
              <a:t>Add Rule</a:t>
            </a:r>
            <a:r>
              <a:rPr sz="1500"/>
              <a:t> button again. Change type to HTTP and leave default for the rest.</a:t>
            </a:r>
            <a:endParaRPr sz="1500"/>
          </a:p>
          <a:p>
            <a:pPr lvl="1" marL="407458" indent="-185208" defTabSz="292100">
              <a:spcBef>
                <a:spcPts val="1400"/>
              </a:spcBef>
              <a:defRPr sz="1800"/>
            </a:pPr>
            <a:r>
              <a:rPr sz="1500"/>
              <a:t>Click </a:t>
            </a:r>
            <a:r>
              <a:rPr b="1" sz="1500">
                <a:latin typeface="Helvetica"/>
                <a:ea typeface="Helvetica"/>
                <a:cs typeface="Helvetica"/>
                <a:sym typeface="Helvetica"/>
              </a:rPr>
              <a:t>Review and Launch</a:t>
            </a:r>
            <a:r>
              <a:rPr sz="1500"/>
              <a:t> button.</a:t>
            </a:r>
            <a:endParaRPr sz="1500"/>
          </a:p>
          <a:p>
            <a:pPr lvl="0" marL="317500" indent="-317500" defTabSz="292100">
              <a:spcBef>
                <a:spcPts val="2100"/>
              </a:spcBef>
              <a:buAutoNum type="arabicPeriod" startAt="11"/>
              <a:defRPr sz="1800"/>
            </a:pPr>
            <a:r>
              <a:t>Step 7: Click </a:t>
            </a:r>
            <a:r>
              <a:rPr b="1">
                <a:latin typeface="Helvetica"/>
                <a:ea typeface="Helvetica"/>
                <a:cs typeface="Helvetica"/>
                <a:sym typeface="Helvetica"/>
              </a:rPr>
              <a:t>Launch</a:t>
            </a:r>
            <a:r>
              <a:t> button. A Key Pair Dialog appears.</a:t>
            </a:r>
          </a:p>
          <a:p>
            <a:pPr lvl="1" marL="407458" indent="-185208" defTabSz="292100">
              <a:spcBef>
                <a:spcPts val="1400"/>
              </a:spcBef>
              <a:defRPr sz="1800"/>
            </a:pPr>
            <a:r>
              <a:rPr sz="1500"/>
              <a:t>Note: AWS EC2 uses public/private key to login over SSH for Unix and also use it ti generate Administrator’s password for Windows. After certificate is created, public key will be kept under </a:t>
            </a:r>
            <a:r>
              <a:rPr b="1" sz="1500">
                <a:latin typeface="Helvetica"/>
                <a:ea typeface="Helvetica"/>
                <a:cs typeface="Helvetica"/>
                <a:sym typeface="Helvetica"/>
              </a:rPr>
              <a:t>/home/ubuntu/.ssh/</a:t>
            </a:r>
            <a:r>
              <a:rPr sz="1500"/>
              <a:t> folder and let you download the private key when you click </a:t>
            </a:r>
            <a:r>
              <a:rPr b="1" sz="1500">
                <a:latin typeface="Helvetica"/>
                <a:ea typeface="Helvetica"/>
                <a:cs typeface="Helvetica"/>
                <a:sym typeface="Helvetica"/>
              </a:rPr>
              <a:t>Download Key Pair</a:t>
            </a:r>
            <a:r>
              <a:rPr sz="1500"/>
              <a:t> button. Notice that this is the ONLY chance to keep private key, </a:t>
            </a:r>
            <a:r>
              <a:rPr b="1" sz="1500">
                <a:latin typeface="Helvetica"/>
                <a:ea typeface="Helvetica"/>
                <a:cs typeface="Helvetica"/>
                <a:sym typeface="Helvetica"/>
              </a:rPr>
              <a:t>don’t loss it</a:t>
            </a:r>
            <a:r>
              <a:rPr sz="1500"/>
              <a:t>.</a:t>
            </a:r>
            <a:endParaRPr sz="1500"/>
          </a:p>
          <a:p>
            <a:pPr lvl="1" marL="407458" indent="-185208" defTabSz="292100">
              <a:spcBef>
                <a:spcPts val="1400"/>
              </a:spcBef>
              <a:defRPr sz="1800"/>
            </a:pPr>
            <a:r>
              <a:rPr sz="1500"/>
              <a:t>You can use the a key pair for multiple EC2 instances.</a:t>
            </a:r>
            <a:endParaRPr sz="1500"/>
          </a:p>
          <a:p>
            <a:pPr lvl="1" marL="407458" indent="-185208" defTabSz="292100">
              <a:spcBef>
                <a:spcPts val="1400"/>
              </a:spcBef>
              <a:defRPr sz="1800"/>
            </a:pPr>
            <a:r>
              <a:rPr sz="1500"/>
              <a:t>Choose </a:t>
            </a:r>
            <a:r>
              <a:rPr b="1" sz="1500">
                <a:latin typeface="Helvetica"/>
                <a:ea typeface="Helvetica"/>
                <a:cs typeface="Helvetica"/>
                <a:sym typeface="Helvetica"/>
              </a:rPr>
              <a:t>Create a new key pair</a:t>
            </a:r>
            <a:r>
              <a:rPr sz="1500"/>
              <a:t> in the first drop down list and enter Key pair name as you wish.</a:t>
            </a:r>
            <a:endParaRPr sz="1500"/>
          </a:p>
          <a:p>
            <a:pPr lvl="1" marL="407458" indent="-185208" defTabSz="292100">
              <a:spcBef>
                <a:spcPts val="1400"/>
              </a:spcBef>
              <a:defRPr sz="1800"/>
            </a:pPr>
            <a:r>
              <a:rPr sz="1500"/>
              <a:t>Click </a:t>
            </a:r>
            <a:r>
              <a:rPr b="1" sz="1500">
                <a:latin typeface="Helvetica"/>
                <a:ea typeface="Helvetica"/>
                <a:cs typeface="Helvetica"/>
                <a:sym typeface="Helvetica"/>
              </a:rPr>
              <a:t>Download Key Pair</a:t>
            </a:r>
            <a:r>
              <a:rPr sz="1500"/>
              <a:t> button. Keep private key securely.</a:t>
            </a:r>
            <a:endParaRPr sz="1500"/>
          </a:p>
          <a:p>
            <a:pPr lvl="1" marL="407458" indent="-185208" defTabSz="292100">
              <a:spcBef>
                <a:spcPts val="1400"/>
              </a:spcBef>
              <a:defRPr sz="1800"/>
            </a:pPr>
            <a:r>
              <a:rPr sz="1500"/>
              <a:t>Click </a:t>
            </a:r>
            <a:r>
              <a:rPr b="1" sz="1500">
                <a:latin typeface="Helvetica"/>
                <a:ea typeface="Helvetica"/>
                <a:cs typeface="Helvetica"/>
                <a:sym typeface="Helvetica"/>
              </a:rPr>
              <a:t>Launch Instances</a:t>
            </a:r>
            <a:r>
              <a:rPr sz="1500"/>
              <a:t> button.</a:t>
            </a:r>
            <a:endParaRPr sz="1500"/>
          </a:p>
          <a:p>
            <a:pPr lvl="0" marL="264583" indent="-264583" defTabSz="292100">
              <a:spcBef>
                <a:spcPts val="1400"/>
              </a:spcBef>
              <a:buAutoNum type="arabicPeriod" startAt="12"/>
              <a:defRPr sz="1800"/>
            </a:pPr>
            <a:r>
              <a:rPr sz="1500"/>
              <a:t>Click </a:t>
            </a:r>
            <a:r>
              <a:rPr b="1" sz="1500">
                <a:latin typeface="Helvetica"/>
                <a:ea typeface="Helvetica"/>
                <a:cs typeface="Helvetica"/>
                <a:sym typeface="Helvetica"/>
              </a:rPr>
              <a:t>View Instances</a:t>
            </a:r>
            <a:r>
              <a:rPr sz="1500"/>
              <a:t> to see you EC2 instance.</a:t>
            </a:r>
          </a:p>
        </p:txBody>
      </p:sp>
      <p:sp>
        <p:nvSpPr>
          <p:cNvPr id="176" name="Shape 17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79" name="pasted-image-enhanced.png"/>
          <p:cNvPicPr/>
          <p:nvPr/>
        </p:nvPicPr>
        <p:blipFill>
          <a:blip r:embed="rId2">
            <a:extLst/>
          </a:blip>
          <a:stretch>
            <a:fillRect/>
          </a:stretch>
        </p:blipFill>
        <p:spPr>
          <a:xfrm>
            <a:off x="1019370" y="2859694"/>
            <a:ext cx="6585854" cy="4577895"/>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180" name="Shape 180"/>
          <p:cNvSpPr/>
          <p:nvPr/>
        </p:nvSpPr>
        <p:spPr>
          <a:xfrm>
            <a:off x="1093825" y="4580585"/>
            <a:ext cx="703262" cy="178703"/>
          </a:xfrm>
          <a:prstGeom prst="roundRect">
            <a:avLst>
              <a:gd name="adj" fmla="val 37737"/>
            </a:avLst>
          </a:prstGeom>
          <a:ln w="381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
        <p:nvSpPr>
          <p:cNvPr id="181" name="Shape 181"/>
          <p:cNvSpPr/>
          <p:nvPr/>
        </p:nvSpPr>
        <p:spPr>
          <a:xfrm>
            <a:off x="3535369" y="4821214"/>
            <a:ext cx="3158694" cy="1"/>
          </a:xfrm>
          <a:prstGeom prst="line">
            <a:avLst/>
          </a:prstGeom>
          <a:ln w="38100">
            <a:solidFill>
              <a:srgbClr val="C82506"/>
            </a:solidFill>
            <a:miter lim="400000"/>
          </a:ln>
        </p:spPr>
        <p:txBody>
          <a:bodyPr lIns="0" tIns="0" rIns="0" bIns="0" anchor="ctr"/>
          <a:lstStyle/>
          <a:p>
            <a:pPr lvl="0">
              <a:defRPr sz="2400"/>
            </a:pPr>
          </a:p>
        </p:txBody>
      </p:sp>
      <p:sp>
        <p:nvSpPr>
          <p:cNvPr id="182" name="Shape 182"/>
          <p:cNvSpPr/>
          <p:nvPr/>
        </p:nvSpPr>
        <p:spPr>
          <a:xfrm>
            <a:off x="5712630" y="5671382"/>
            <a:ext cx="1072636" cy="1"/>
          </a:xfrm>
          <a:prstGeom prst="line">
            <a:avLst/>
          </a:prstGeom>
          <a:ln w="38100">
            <a:solidFill>
              <a:srgbClr val="C82506"/>
            </a:solidFill>
            <a:miter lim="400000"/>
          </a:ln>
        </p:spPr>
        <p:txBody>
          <a:bodyPr lIns="0" tIns="0" rIns="0" bIns="0" anchor="ctr"/>
          <a:lstStyle/>
          <a:p>
            <a:pPr lvl="0">
              <a:defRPr sz="2400"/>
            </a:pPr>
          </a:p>
        </p:txBody>
      </p:sp>
      <p:sp>
        <p:nvSpPr>
          <p:cNvPr id="183" name="Shape 183"/>
          <p:cNvSpPr/>
          <p:nvPr>
            <p:ph type="title"/>
          </p:nvPr>
        </p:nvSpPr>
        <p:spPr>
          <a:prstGeom prst="rect">
            <a:avLst/>
          </a:prstGeom>
        </p:spPr>
        <p:txBody>
          <a:bodyPr/>
          <a:lstStyle>
            <a:lvl1pPr defTabSz="479044">
              <a:defRPr sz="6560"/>
            </a:lvl1pPr>
          </a:lstStyle>
          <a:p>
            <a:pPr lvl="0">
              <a:defRPr sz="1800"/>
            </a:pPr>
            <a:r>
              <a:rPr sz="6560"/>
              <a:t>AWS Console: EC2 Instances</a:t>
            </a:r>
          </a:p>
        </p:txBody>
      </p:sp>
      <p:sp>
        <p:nvSpPr>
          <p:cNvPr id="184" name="Shape 184"/>
          <p:cNvSpPr/>
          <p:nvPr>
            <p:ph type="body" idx="1"/>
          </p:nvPr>
        </p:nvSpPr>
        <p:spPr>
          <a:xfrm>
            <a:off x="8168322" y="2181895"/>
            <a:ext cx="4178931" cy="6440087"/>
          </a:xfrm>
          <a:prstGeom prst="rect">
            <a:avLst/>
          </a:prstGeom>
        </p:spPr>
        <p:txBody>
          <a:bodyPr/>
          <a:lstStyle/>
          <a:p>
            <a:pPr lvl="0" marL="206445" indent="-206445" defTabSz="257047">
              <a:spcBef>
                <a:spcPts val="1400"/>
              </a:spcBef>
              <a:buSzPct val="75000"/>
              <a:buChar char="•"/>
              <a:defRPr sz="1800"/>
            </a:pPr>
            <a:r>
              <a:rPr sz="1671"/>
              <a:t>Choose EC2 Instance and click Connect button to see how to connect to it.</a:t>
            </a:r>
            <a:endParaRPr sz="1671"/>
          </a:p>
          <a:p>
            <a:pPr lvl="0" marL="206445" indent="-206445" defTabSz="257047">
              <a:spcBef>
                <a:spcPts val="1400"/>
              </a:spcBef>
              <a:buSzPct val="75000"/>
              <a:buChar char="•"/>
              <a:defRPr sz="1800"/>
            </a:pPr>
            <a:r>
              <a:rPr b="1" sz="1671">
                <a:latin typeface="Helvetica"/>
                <a:ea typeface="Helvetica"/>
                <a:cs typeface="Helvetica"/>
                <a:sym typeface="Helvetica"/>
              </a:rPr>
              <a:t>Public IP</a:t>
            </a:r>
            <a:r>
              <a:rPr sz="1671"/>
              <a:t> will be release if you stop instance from </a:t>
            </a:r>
            <a:r>
              <a:rPr b="1" sz="1671">
                <a:latin typeface="Helvetica"/>
                <a:ea typeface="Helvetica"/>
                <a:cs typeface="Helvetica"/>
                <a:sym typeface="Helvetica"/>
              </a:rPr>
              <a:t>Actions</a:t>
            </a:r>
            <a:r>
              <a:rPr sz="1671"/>
              <a:t> menu. </a:t>
            </a:r>
            <a:endParaRPr sz="1671"/>
          </a:p>
          <a:p>
            <a:pPr lvl="0" marL="206445" indent="-206445" defTabSz="257047">
              <a:spcBef>
                <a:spcPts val="1400"/>
              </a:spcBef>
              <a:buSzPct val="75000"/>
              <a:buChar char="•"/>
              <a:defRPr sz="1800"/>
            </a:pPr>
            <a:r>
              <a:rPr b="1" sz="1671">
                <a:latin typeface="Helvetica"/>
                <a:ea typeface="Helvetica"/>
                <a:cs typeface="Helvetica"/>
                <a:sym typeface="Helvetica"/>
              </a:rPr>
              <a:t>Public DNS</a:t>
            </a:r>
            <a:r>
              <a:rPr sz="1671"/>
              <a:t> also changes because AWS used Public IP as part of DNS name.</a:t>
            </a:r>
            <a:endParaRPr sz="1671"/>
          </a:p>
          <a:p>
            <a:pPr lvl="0" marL="206445" indent="-206445" defTabSz="257047">
              <a:spcBef>
                <a:spcPts val="1400"/>
              </a:spcBef>
              <a:buSzPct val="75000"/>
              <a:buChar char="•"/>
              <a:defRPr sz="1800"/>
            </a:pPr>
            <a:r>
              <a:rPr sz="1671"/>
              <a:t>Public IP will not change if you Reboot from Actions menu.</a:t>
            </a:r>
            <a:endParaRPr sz="1671"/>
          </a:p>
          <a:p>
            <a:pPr lvl="0" marL="206445" indent="-206445" defTabSz="257047">
              <a:spcBef>
                <a:spcPts val="1400"/>
              </a:spcBef>
              <a:buSzPct val="75000"/>
              <a:buChar char="•"/>
              <a:defRPr sz="1800"/>
            </a:pPr>
            <a:r>
              <a:rPr sz="1671"/>
              <a:t>To reserves Public IP, you have to allocate </a:t>
            </a:r>
            <a:r>
              <a:rPr b="1" sz="1671">
                <a:latin typeface="Helvetica"/>
                <a:ea typeface="Helvetica"/>
                <a:cs typeface="Helvetica"/>
                <a:sym typeface="Helvetica"/>
              </a:rPr>
              <a:t>Elastic IP</a:t>
            </a:r>
            <a:r>
              <a:rPr sz="1671"/>
              <a:t> and associate it to EC2 instance.</a:t>
            </a:r>
            <a:endParaRPr sz="1671"/>
          </a:p>
          <a:p>
            <a:pPr lvl="0" marL="206445" indent="-206445" defTabSz="257047">
              <a:spcBef>
                <a:spcPts val="1400"/>
              </a:spcBef>
              <a:buSzPct val="75000"/>
              <a:buChar char="•"/>
              <a:defRPr sz="1800"/>
            </a:pPr>
            <a:r>
              <a:rPr sz="1671"/>
              <a:t>Elastic IP is free if it binding to EC2 instance. Allocate but not associated will be charge.</a:t>
            </a:r>
            <a:endParaRPr sz="1671"/>
          </a:p>
          <a:p>
            <a:pPr lvl="0" marL="206445" indent="-206445" defTabSz="257047">
              <a:spcBef>
                <a:spcPts val="1400"/>
              </a:spcBef>
              <a:buSzPct val="75000"/>
              <a:buChar char="•"/>
              <a:defRPr sz="1800"/>
            </a:pPr>
            <a:r>
              <a:rPr sz="1671"/>
              <a:t>Additional change for network packages passthrough Elastic IP may apply.</a:t>
            </a:r>
            <a:endParaRPr sz="1671"/>
          </a:p>
          <a:p>
            <a:pPr lvl="0" marL="206445" indent="-206445" defTabSz="257047">
              <a:spcBef>
                <a:spcPts val="1400"/>
              </a:spcBef>
              <a:buSzPct val="75000"/>
              <a:buChar char="•"/>
              <a:defRPr sz="1800"/>
            </a:pPr>
            <a:r>
              <a:rPr sz="1671"/>
              <a:t>You can have 5 Elastic IPs. But its soft limited. Contact Amazon to describes why you need more. </a:t>
            </a:r>
          </a:p>
        </p:txBody>
      </p:sp>
      <p:sp>
        <p:nvSpPr>
          <p:cNvPr id="185" name="Shape 185"/>
          <p:cNvSpPr/>
          <p:nvPr/>
        </p:nvSpPr>
        <p:spPr>
          <a:xfrm>
            <a:off x="3156265" y="3587067"/>
            <a:ext cx="703262" cy="261542"/>
          </a:xfrm>
          <a:prstGeom prst="roundRect">
            <a:avLst>
              <a:gd name="adj" fmla="val 25785"/>
            </a:avLst>
          </a:prstGeom>
          <a:ln w="381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
        <p:nvSpPr>
          <p:cNvPr id="186" name="Shape 186"/>
          <p:cNvSpPr/>
          <p:nvPr/>
        </p:nvSpPr>
        <p:spPr>
          <a:xfrm>
            <a:off x="2852754" y="2303311"/>
            <a:ext cx="1310284"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solidFill>
                  <a:srgbClr val="C82506"/>
                </a:solidFill>
                <a:latin typeface="Helvetica"/>
                <a:ea typeface="Helvetica"/>
                <a:cs typeface="Helvetica"/>
                <a:sym typeface="Helvetica"/>
              </a:defRPr>
            </a:lvl1pPr>
          </a:lstStyle>
          <a:p>
            <a:pPr lvl="0">
              <a:defRPr sz="1800">
                <a:solidFill>
                  <a:srgbClr val="000000"/>
                </a:solidFill>
              </a:defRPr>
            </a:pPr>
            <a:r>
              <a:rPr sz="1400">
                <a:solidFill>
                  <a:srgbClr val="C82506"/>
                </a:solidFill>
              </a:rPr>
              <a:t>how to connect</a:t>
            </a:r>
          </a:p>
        </p:txBody>
      </p:sp>
      <p:sp>
        <p:nvSpPr>
          <p:cNvPr id="187" name="Shape 187"/>
          <p:cNvSpPr/>
          <p:nvPr/>
        </p:nvSpPr>
        <p:spPr>
          <a:xfrm>
            <a:off x="3507895" y="2641577"/>
            <a:ext cx="1" cy="905675"/>
          </a:xfrm>
          <a:prstGeom prst="line">
            <a:avLst/>
          </a:prstGeom>
          <a:ln w="38100">
            <a:solidFill>
              <a:srgbClr val="C82506"/>
            </a:solidFill>
            <a:miter lim="400000"/>
            <a:tailEnd type="triangle"/>
          </a:ln>
        </p:spPr>
        <p:txBody>
          <a:bodyPr lIns="0" tIns="0" rIns="0" bIns="0" anchor="ctr"/>
          <a:lstStyle/>
          <a:p>
            <a:pPr lvl="0">
              <a:defRPr sz="2400"/>
            </a:pP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lvl1pPr defTabSz="303783">
              <a:defRPr sz="4160"/>
            </a:lvl1pPr>
          </a:lstStyle>
          <a:p>
            <a:pPr lvl="0">
              <a:defRPr sz="1800"/>
            </a:pPr>
            <a:r>
              <a:rPr sz="4160"/>
              <a:t>Lab 2-2: Remote to EC2 Instance (Linux/OS X)</a:t>
            </a:r>
          </a:p>
        </p:txBody>
      </p:sp>
      <p:sp>
        <p:nvSpPr>
          <p:cNvPr id="190" name="Shape 190"/>
          <p:cNvSpPr/>
          <p:nvPr>
            <p:ph type="body" idx="1"/>
          </p:nvPr>
        </p:nvSpPr>
        <p:spPr>
          <a:xfrm>
            <a:off x="952500" y="1925287"/>
            <a:ext cx="11099800" cy="6953304"/>
          </a:xfrm>
          <a:prstGeom prst="rect">
            <a:avLst/>
          </a:prstGeom>
        </p:spPr>
        <p:txBody>
          <a:bodyPr/>
          <a:lstStyle/>
          <a:p>
            <a:pPr lvl="0" marL="0" indent="0" defTabSz="438150">
              <a:spcBef>
                <a:spcPts val="3100"/>
              </a:spcBef>
              <a:buSzTx/>
              <a:buNone/>
              <a:defRPr sz="1800"/>
            </a:pPr>
            <a:r>
              <a:rPr sz="2850"/>
              <a:t>To access your instance from Linux or OS X:</a:t>
            </a:r>
            <a:endParaRPr sz="2850"/>
          </a:p>
          <a:p>
            <a:pPr lvl="1" marL="873125" indent="-396874" defTabSz="438150">
              <a:spcBef>
                <a:spcPts val="3100"/>
              </a:spcBef>
              <a:buSzPct val="100000"/>
              <a:buAutoNum type="arabicPeriod" startAt="1"/>
              <a:defRPr sz="1800"/>
            </a:pPr>
            <a:r>
              <a:rPr sz="2250"/>
              <a:t>Open Terminal.</a:t>
            </a:r>
            <a:endParaRPr sz="2250"/>
          </a:p>
          <a:p>
            <a:pPr lvl="1" marL="873125" indent="-396874" defTabSz="438150">
              <a:spcBef>
                <a:spcPts val="3100"/>
              </a:spcBef>
              <a:buSzPct val="100000"/>
              <a:buAutoNum type="arabicPeriod" startAt="1"/>
              <a:defRPr sz="1800"/>
            </a:pPr>
            <a:r>
              <a:rPr sz="2250"/>
              <a:t>Locate your private key file (your private key file should be </a:t>
            </a:r>
            <a:r>
              <a:rPr i="1" sz="2250"/>
              <a:t>&lt;your_key_name&gt;.pem.txt</a:t>
            </a:r>
            <a:r>
              <a:rPr sz="2250"/>
              <a:t>, you may optionally change its extension to </a:t>
            </a:r>
            <a:r>
              <a:rPr i="1" sz="2250"/>
              <a:t>.pem</a:t>
            </a:r>
            <a:r>
              <a:rPr sz="2250"/>
              <a:t>). </a:t>
            </a:r>
            <a:endParaRPr sz="2250"/>
          </a:p>
          <a:p>
            <a:pPr lvl="1" marL="873125" indent="-396874" defTabSz="438150">
              <a:spcBef>
                <a:spcPts val="3100"/>
              </a:spcBef>
              <a:buSzPct val="100000"/>
              <a:buAutoNum type="arabicPeriod" startAt="1"/>
              <a:defRPr sz="1800"/>
            </a:pPr>
            <a:r>
              <a:rPr sz="2250"/>
              <a:t>Use this command to change the file permission: </a:t>
            </a:r>
            <a:br>
              <a:rPr sz="2250"/>
            </a:br>
            <a:br>
              <a:rPr sz="2250"/>
            </a:br>
            <a:r>
              <a:rPr sz="2025">
                <a:latin typeface="Menlo"/>
                <a:ea typeface="Menlo"/>
                <a:cs typeface="Menlo"/>
                <a:sym typeface="Menlo"/>
              </a:rPr>
              <a:t>sudo chmod 400 </a:t>
            </a:r>
            <a:r>
              <a:rPr i="1" sz="2025">
                <a:latin typeface="Menlo"/>
                <a:ea typeface="Menlo"/>
                <a:cs typeface="Menlo"/>
                <a:sym typeface="Menlo"/>
              </a:rPr>
              <a:t>&lt;your_key&gt;</a:t>
            </a:r>
            <a:r>
              <a:rPr sz="2025">
                <a:latin typeface="Menlo"/>
                <a:ea typeface="Menlo"/>
                <a:cs typeface="Menlo"/>
                <a:sym typeface="Menlo"/>
              </a:rPr>
              <a:t>.pem</a:t>
            </a:r>
            <a:endParaRPr sz="2250"/>
          </a:p>
          <a:p>
            <a:pPr lvl="1" marL="873125" indent="-396874" defTabSz="438150">
              <a:spcBef>
                <a:spcPts val="3100"/>
              </a:spcBef>
              <a:buSzPct val="100000"/>
              <a:buAutoNum type="arabicPeriod" startAt="1"/>
              <a:defRPr sz="1800"/>
            </a:pPr>
            <a:r>
              <a:rPr sz="2250"/>
              <a:t>Connect to your instance using its Public IP, for example : 10.1.1.111</a:t>
            </a:r>
            <a:br>
              <a:rPr sz="2250"/>
            </a:br>
            <a:br>
              <a:rPr sz="2250"/>
            </a:br>
            <a:r>
              <a:rPr sz="2250"/>
              <a:t> </a:t>
            </a:r>
            <a:r>
              <a:rPr sz="2025">
                <a:latin typeface="Menlo"/>
                <a:ea typeface="Menlo"/>
                <a:cs typeface="Menlo"/>
                <a:sym typeface="Menlo"/>
              </a:rPr>
              <a:t>ssh -i </a:t>
            </a:r>
            <a:r>
              <a:rPr i="1" sz="2025">
                <a:latin typeface="Menlo"/>
                <a:ea typeface="Menlo"/>
                <a:cs typeface="Menlo"/>
                <a:sym typeface="Menlo"/>
              </a:rPr>
              <a:t>&lt;your_key&gt;.pem</a:t>
            </a:r>
            <a:r>
              <a:rPr sz="2025">
                <a:latin typeface="Menlo"/>
                <a:ea typeface="Menlo"/>
                <a:cs typeface="Menlo"/>
                <a:sym typeface="Menlo"/>
              </a:rPr>
              <a:t> ubuntu@10.1.1.111</a:t>
            </a:r>
            <a:endParaRPr sz="2250"/>
          </a:p>
          <a:p>
            <a:pPr lvl="0" marL="0" indent="0" defTabSz="438150">
              <a:spcBef>
                <a:spcPts val="3100"/>
              </a:spcBef>
              <a:buSzTx/>
              <a:buNone/>
              <a:defRPr sz="1800"/>
            </a:pPr>
            <a:r>
              <a:rPr i="1" sz="2550"/>
              <a:t>Please note that in most cases the username above will be correct, however please ensure that you read your AMI usage instructions to ensure that the AMI owner has not changed the default AMI username.</a:t>
            </a:r>
          </a:p>
        </p:txBody>
      </p:sp>
      <p:sp>
        <p:nvSpPr>
          <p:cNvPr id="191" name="Shape 1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title"/>
          </p:nvPr>
        </p:nvSpPr>
        <p:spPr>
          <a:prstGeom prst="rect">
            <a:avLst/>
          </a:prstGeom>
        </p:spPr>
        <p:txBody>
          <a:bodyPr/>
          <a:lstStyle>
            <a:lvl1pPr defTabSz="315468">
              <a:defRPr sz="4320"/>
            </a:lvl1pPr>
          </a:lstStyle>
          <a:p>
            <a:pPr lvl="0">
              <a:defRPr sz="1800"/>
            </a:pPr>
            <a:r>
              <a:rPr sz="4320"/>
              <a:t>Lab 2-2: Remote to EC2 Instance (Windows)</a:t>
            </a:r>
          </a:p>
        </p:txBody>
      </p:sp>
      <p:sp>
        <p:nvSpPr>
          <p:cNvPr id="194" name="Shape 19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195" name="Shape 195"/>
          <p:cNvSpPr/>
          <p:nvPr/>
        </p:nvSpPr>
        <p:spPr>
          <a:xfrm>
            <a:off x="6617810" y="8839506"/>
            <a:ext cx="5456658" cy="317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1400"/>
            </a:lvl1pPr>
          </a:lstStyle>
          <a:p>
            <a:pPr lvl="0">
              <a:defRPr i="0" sz="1800"/>
            </a:pPr>
            <a:r>
              <a:rPr i="1" sz="1400"/>
              <a:t>https://docs.aws.amazon.com/AWSEC2/latest/UserGuide/putty.html</a:t>
            </a:r>
          </a:p>
        </p:txBody>
      </p:sp>
      <p:sp>
        <p:nvSpPr>
          <p:cNvPr id="196" name="Shape 196"/>
          <p:cNvSpPr/>
          <p:nvPr>
            <p:ph type="body" idx="1"/>
          </p:nvPr>
        </p:nvSpPr>
        <p:spPr>
          <a:xfrm>
            <a:off x="952500" y="1936697"/>
            <a:ext cx="11099800" cy="6953304"/>
          </a:xfrm>
          <a:prstGeom prst="rect">
            <a:avLst/>
          </a:prstGeom>
        </p:spPr>
        <p:txBody>
          <a:bodyPr/>
          <a:lstStyle/>
          <a:p>
            <a:pPr lvl="0" marL="0" indent="0" defTabSz="338835">
              <a:spcBef>
                <a:spcPts val="2400"/>
              </a:spcBef>
              <a:buSzTx/>
              <a:buNone/>
              <a:defRPr sz="1800"/>
            </a:pPr>
            <a:r>
              <a:rPr sz="2204"/>
              <a:t>To access your instance from Windows:</a:t>
            </a:r>
            <a:endParaRPr sz="2204"/>
          </a:p>
          <a:p>
            <a:pPr lvl="1" marL="675216" indent="-306916" defTabSz="338835">
              <a:spcBef>
                <a:spcPts val="2400"/>
              </a:spcBef>
              <a:buSzPct val="100000"/>
              <a:buAutoNum type="arabicPeriod" startAt="1"/>
              <a:defRPr sz="1800"/>
            </a:pPr>
            <a:r>
              <a:rPr sz="1740"/>
              <a:t>Install </a:t>
            </a:r>
            <a:r>
              <a:rPr b="1" sz="1740">
                <a:latin typeface="Helvetica"/>
                <a:ea typeface="Helvetica"/>
                <a:cs typeface="Helvetica"/>
                <a:sym typeface="Helvetica"/>
              </a:rPr>
              <a:t>PuTTY</a:t>
            </a:r>
            <a:r>
              <a:rPr sz="1740"/>
              <a:t> and </a:t>
            </a:r>
            <a:r>
              <a:rPr b="1" sz="1740">
                <a:latin typeface="Helvetica"/>
                <a:ea typeface="Helvetica"/>
                <a:cs typeface="Helvetica"/>
                <a:sym typeface="Helvetica"/>
              </a:rPr>
              <a:t>PuTTYgen</a:t>
            </a:r>
            <a:r>
              <a:rPr sz="1740"/>
              <a:t> from </a:t>
            </a:r>
            <a:r>
              <a:rPr sz="1740" u="sng">
                <a:hlinkClick r:id="rId2" invalidUrl="" action="" tgtFrame="" tooltip="" history="1" highlightClick="0" endSnd="0"/>
              </a:rPr>
              <a:t>http://www.chiark.greenend.org.uk/~sgtatham/putty/download.html</a:t>
            </a:r>
            <a:r>
              <a:rPr sz="1740"/>
              <a:t> </a:t>
            </a:r>
            <a:endParaRPr sz="1740"/>
          </a:p>
          <a:p>
            <a:pPr lvl="1" marL="675216" indent="-306916" defTabSz="338835">
              <a:spcBef>
                <a:spcPts val="2400"/>
              </a:spcBef>
              <a:buSzPct val="100000"/>
              <a:buAutoNum type="arabicPeriod" startAt="1"/>
              <a:defRPr sz="1800"/>
            </a:pPr>
            <a:r>
              <a:rPr sz="1740"/>
              <a:t>Start PuTTYgen. Choose </a:t>
            </a:r>
            <a:r>
              <a:rPr b="1" sz="1740">
                <a:latin typeface="Helvetica"/>
                <a:ea typeface="Helvetica"/>
                <a:cs typeface="Helvetica"/>
                <a:sym typeface="Helvetica"/>
              </a:rPr>
              <a:t>Type of key to generate selected</a:t>
            </a:r>
            <a:r>
              <a:rPr sz="1740"/>
              <a:t> to </a:t>
            </a:r>
            <a:r>
              <a:rPr b="1" sz="1740">
                <a:latin typeface="Helvetica"/>
                <a:ea typeface="Helvetica"/>
                <a:cs typeface="Helvetica"/>
                <a:sym typeface="Helvetica"/>
              </a:rPr>
              <a:t>SSH-2RSA</a:t>
            </a:r>
            <a:r>
              <a:rPr sz="1740"/>
              <a:t>. Click </a:t>
            </a:r>
            <a:r>
              <a:rPr b="1" sz="1740">
                <a:latin typeface="Helvetica"/>
                <a:ea typeface="Helvetica"/>
                <a:cs typeface="Helvetica"/>
                <a:sym typeface="Helvetica"/>
              </a:rPr>
              <a:t>Load</a:t>
            </a:r>
            <a:r>
              <a:rPr sz="1740"/>
              <a:t> button, browse to downloaded private key from step 11. then click </a:t>
            </a:r>
            <a:r>
              <a:rPr b="1" sz="1740">
                <a:latin typeface="Helvetica"/>
                <a:ea typeface="Helvetica"/>
                <a:cs typeface="Helvetica"/>
                <a:sym typeface="Helvetica"/>
              </a:rPr>
              <a:t>Open</a:t>
            </a:r>
            <a:r>
              <a:rPr sz="1740"/>
              <a:t> button. You can see Public Key in text field.</a:t>
            </a:r>
            <a:endParaRPr sz="1740"/>
          </a:p>
          <a:p>
            <a:pPr lvl="1" marL="675216" indent="-306916" defTabSz="338835">
              <a:spcBef>
                <a:spcPts val="2400"/>
              </a:spcBef>
              <a:buSzPct val="100000"/>
              <a:buAutoNum type="arabicPeriod" startAt="1"/>
              <a:defRPr sz="1800"/>
            </a:pPr>
            <a:r>
              <a:rPr sz="1740"/>
              <a:t>Click </a:t>
            </a:r>
            <a:r>
              <a:rPr b="1" sz="1740">
                <a:latin typeface="Helvetica"/>
                <a:ea typeface="Helvetica"/>
                <a:cs typeface="Helvetica"/>
                <a:sym typeface="Helvetica"/>
              </a:rPr>
              <a:t>Save private key</a:t>
            </a:r>
            <a:r>
              <a:rPr sz="1740"/>
              <a:t>, click </a:t>
            </a:r>
            <a:r>
              <a:rPr b="1" sz="1740">
                <a:latin typeface="Helvetica"/>
                <a:ea typeface="Helvetica"/>
                <a:cs typeface="Helvetica"/>
                <a:sym typeface="Helvetica"/>
              </a:rPr>
              <a:t>Yes</a:t>
            </a:r>
            <a:r>
              <a:rPr sz="1740"/>
              <a:t> on warning dialog then save the file.</a:t>
            </a:r>
            <a:endParaRPr sz="1740"/>
          </a:p>
          <a:p>
            <a:pPr lvl="1" marL="675216" indent="-306916" defTabSz="338835">
              <a:spcBef>
                <a:spcPts val="2400"/>
              </a:spcBef>
              <a:buSzPct val="100000"/>
              <a:buAutoNum type="arabicPeriod" startAt="1"/>
              <a:defRPr sz="1800"/>
            </a:pPr>
            <a:r>
              <a:rPr sz="1740"/>
              <a:t>Open </a:t>
            </a:r>
            <a:r>
              <a:rPr b="1" sz="1740">
                <a:latin typeface="Helvetica"/>
                <a:ea typeface="Helvetica"/>
                <a:cs typeface="Helvetica"/>
                <a:sym typeface="Helvetica"/>
              </a:rPr>
              <a:t>PuTTY</a:t>
            </a:r>
            <a:r>
              <a:rPr sz="1740"/>
              <a:t>. Enter EC2 IP address or DNS in the </a:t>
            </a:r>
            <a:r>
              <a:rPr b="1" sz="1740">
                <a:latin typeface="Helvetica"/>
                <a:ea typeface="Helvetica"/>
                <a:cs typeface="Helvetica"/>
                <a:sym typeface="Helvetica"/>
              </a:rPr>
              <a:t>Host name</a:t>
            </a:r>
            <a:r>
              <a:rPr sz="1740"/>
              <a:t> field in </a:t>
            </a:r>
            <a:r>
              <a:rPr b="1" sz="1740">
                <a:latin typeface="Helvetica"/>
                <a:ea typeface="Helvetica"/>
                <a:cs typeface="Helvetica"/>
                <a:sym typeface="Helvetica"/>
              </a:rPr>
              <a:t>Session</a:t>
            </a:r>
            <a:r>
              <a:rPr sz="1740"/>
              <a:t> category.</a:t>
            </a:r>
            <a:endParaRPr sz="1740"/>
          </a:p>
          <a:p>
            <a:pPr lvl="1" marL="675216" indent="-306916" defTabSz="338835">
              <a:spcBef>
                <a:spcPts val="2400"/>
              </a:spcBef>
              <a:buSzPct val="100000"/>
              <a:buAutoNum type="arabicPeriod" startAt="1"/>
              <a:defRPr sz="1800"/>
            </a:pPr>
            <a:r>
              <a:rPr sz="1740"/>
              <a:t> Open </a:t>
            </a:r>
            <a:r>
              <a:rPr b="1" sz="1740">
                <a:latin typeface="Helvetica"/>
                <a:ea typeface="Helvetica"/>
                <a:cs typeface="Helvetica"/>
                <a:sym typeface="Helvetica"/>
              </a:rPr>
              <a:t>Connection &gt; Auth</a:t>
            </a:r>
            <a:r>
              <a:rPr sz="1740"/>
              <a:t>, click </a:t>
            </a:r>
            <a:r>
              <a:rPr b="1" sz="1740">
                <a:latin typeface="Helvetica"/>
                <a:ea typeface="Helvetica"/>
                <a:cs typeface="Helvetica"/>
                <a:sym typeface="Helvetica"/>
              </a:rPr>
              <a:t>Browse</a:t>
            </a:r>
            <a:r>
              <a:rPr sz="1740"/>
              <a:t> button then browse to generated private key in step 2. Click Open button in PuTTY to connect to EC2 instance.</a:t>
            </a:r>
            <a:endParaRPr sz="1740"/>
          </a:p>
          <a:p>
            <a:pPr lvl="1" marL="675216" indent="-306916" defTabSz="338835">
              <a:spcBef>
                <a:spcPts val="2400"/>
              </a:spcBef>
              <a:buSzPct val="100000"/>
              <a:buAutoNum type="arabicPeriod" startAt="1"/>
              <a:defRPr sz="1800"/>
            </a:pPr>
            <a:r>
              <a:rPr sz="1740"/>
              <a:t>In terminal screen, enter </a:t>
            </a:r>
            <a:r>
              <a:rPr b="1" sz="1740">
                <a:latin typeface="Helvetica"/>
                <a:ea typeface="Helvetica"/>
                <a:cs typeface="Helvetica"/>
                <a:sym typeface="Helvetica"/>
              </a:rPr>
              <a:t>ubuntu</a:t>
            </a:r>
            <a:r>
              <a:rPr sz="1740"/>
              <a:t> for login user.</a:t>
            </a:r>
            <a:endParaRPr sz="1740"/>
          </a:p>
          <a:p>
            <a:pPr lvl="1" marL="675216" indent="-306916" defTabSz="338835">
              <a:spcBef>
                <a:spcPts val="2400"/>
              </a:spcBef>
              <a:buSzPct val="100000"/>
              <a:buAutoNum type="arabicPeriod" startAt="1"/>
              <a:defRPr sz="1800"/>
            </a:pPr>
            <a:r>
              <a:rPr sz="1740"/>
              <a:t>Type </a:t>
            </a:r>
            <a:r>
              <a:rPr b="1" sz="1740">
                <a:latin typeface="Helvetica"/>
                <a:ea typeface="Helvetica"/>
                <a:cs typeface="Helvetica"/>
                <a:sym typeface="Helvetica"/>
              </a:rPr>
              <a:t>exit</a:t>
            </a:r>
            <a:r>
              <a:rPr sz="1740"/>
              <a:t> to logout from SSH session.</a:t>
            </a:r>
            <a:endParaRPr sz="1740"/>
          </a:p>
          <a:p>
            <a:pPr lvl="0" marL="0" indent="0" defTabSz="338835">
              <a:spcBef>
                <a:spcPts val="2400"/>
              </a:spcBef>
              <a:buSzTx/>
              <a:buNone/>
              <a:defRPr sz="1800"/>
            </a:pPr>
            <a:r>
              <a:rPr i="1" sz="2088"/>
              <a:t>Please note that in most cases the username above will be correct, however please ensure that you read your AMI usage instructions to ensure that the AMI owner has not changed the default AMI username.</a:t>
            </a: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ph type="title"/>
          </p:nvPr>
        </p:nvSpPr>
        <p:spPr>
          <a:prstGeom prst="rect">
            <a:avLst/>
          </a:prstGeom>
        </p:spPr>
        <p:txBody>
          <a:bodyPr/>
          <a:lstStyle/>
          <a:p>
            <a:pPr lvl="0">
              <a:defRPr sz="1800"/>
            </a:pPr>
            <a:r>
              <a:rPr sz="8000"/>
              <a:t>Conclusion</a:t>
            </a:r>
          </a:p>
        </p:txBody>
      </p:sp>
      <p:sp>
        <p:nvSpPr>
          <p:cNvPr id="199" name="Shape 199"/>
          <p:cNvSpPr/>
          <p:nvPr>
            <p:ph type="body" idx="1"/>
          </p:nvPr>
        </p:nvSpPr>
        <p:spPr>
          <a:xfrm>
            <a:off x="952500" y="2603500"/>
            <a:ext cx="11099800" cy="5970161"/>
          </a:xfrm>
          <a:prstGeom prst="rect">
            <a:avLst/>
          </a:prstGeom>
        </p:spPr>
        <p:txBody>
          <a:bodyPr/>
          <a:lstStyle/>
          <a:p>
            <a:pPr lvl="0" marL="346709" indent="-346709" defTabSz="455675">
              <a:spcBef>
                <a:spcPts val="2400"/>
              </a:spcBef>
              <a:defRPr sz="1800"/>
            </a:pPr>
            <a:r>
              <a:rPr sz="2885"/>
              <a:t>Elastic Web-Scale Computing</a:t>
            </a:r>
            <a:endParaRPr sz="2885"/>
          </a:p>
          <a:p>
            <a:pPr lvl="0" marL="346709" indent="-346709" defTabSz="455675">
              <a:spcBef>
                <a:spcPts val="2400"/>
              </a:spcBef>
              <a:defRPr sz="1800"/>
            </a:pPr>
            <a:r>
              <a:rPr sz="2885"/>
              <a:t>Complete Controlled</a:t>
            </a:r>
            <a:endParaRPr sz="2885"/>
          </a:p>
          <a:p>
            <a:pPr lvl="0" marL="346709" indent="-346709" defTabSz="455675">
              <a:spcBef>
                <a:spcPts val="2400"/>
              </a:spcBef>
              <a:defRPr sz="1800"/>
            </a:pPr>
            <a:r>
              <a:rPr sz="2885"/>
              <a:t>Flexible Cloud Hosting Services</a:t>
            </a:r>
            <a:endParaRPr sz="2885"/>
          </a:p>
          <a:p>
            <a:pPr lvl="0" marL="346709" indent="-346709" defTabSz="455675">
              <a:spcBef>
                <a:spcPts val="2400"/>
              </a:spcBef>
              <a:defRPr sz="1800"/>
            </a:pPr>
            <a:r>
              <a:rPr sz="2885"/>
              <a:t>Designed to use with other Amazon Web Services</a:t>
            </a:r>
            <a:endParaRPr sz="2885"/>
          </a:p>
          <a:p>
            <a:pPr lvl="0" marL="346709" indent="-346709" defTabSz="455675">
              <a:spcBef>
                <a:spcPts val="2400"/>
              </a:spcBef>
              <a:defRPr sz="1800"/>
            </a:pPr>
            <a:r>
              <a:rPr sz="2885"/>
              <a:t>Reliable</a:t>
            </a:r>
            <a:endParaRPr sz="2885"/>
          </a:p>
          <a:p>
            <a:pPr lvl="0" marL="346709" indent="-346709" defTabSz="455675">
              <a:spcBef>
                <a:spcPts val="2400"/>
              </a:spcBef>
              <a:defRPr sz="1800"/>
            </a:pPr>
            <a:r>
              <a:rPr sz="2885"/>
              <a:t>Secure</a:t>
            </a:r>
            <a:endParaRPr sz="2885"/>
          </a:p>
          <a:p>
            <a:pPr lvl="0" marL="346709" indent="-346709" defTabSz="455675">
              <a:spcBef>
                <a:spcPts val="2400"/>
              </a:spcBef>
              <a:defRPr sz="1800"/>
            </a:pPr>
            <a:r>
              <a:rPr sz="2885"/>
              <a:t>Inexpensive</a:t>
            </a:r>
            <a:endParaRPr sz="2885"/>
          </a:p>
          <a:p>
            <a:pPr lvl="0" marL="346709" indent="-346709" defTabSz="455675">
              <a:spcBef>
                <a:spcPts val="2400"/>
              </a:spcBef>
              <a:defRPr sz="1800"/>
            </a:pPr>
            <a:r>
              <a:rPr sz="2885"/>
              <a:t>Easy to Start</a:t>
            </a:r>
          </a:p>
        </p:txBody>
      </p:sp>
      <p:sp>
        <p:nvSpPr>
          <p:cNvPr id="200" name="Shape 20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pPr lvl="0">
              <a:defRPr sz="1800"/>
            </a:pPr>
            <a:r>
              <a:rPr sz="8000"/>
              <a:t>References</a:t>
            </a:r>
          </a:p>
        </p:txBody>
      </p:sp>
      <p:sp>
        <p:nvSpPr>
          <p:cNvPr id="203" name="Shape 203"/>
          <p:cNvSpPr/>
          <p:nvPr>
            <p:ph type="body" idx="1"/>
          </p:nvPr>
        </p:nvSpPr>
        <p:spPr>
          <a:prstGeom prst="rect">
            <a:avLst/>
          </a:prstGeom>
        </p:spPr>
        <p:txBody>
          <a:bodyPr/>
          <a:lstStyle/>
          <a:p>
            <a:pPr lvl="0">
              <a:defRPr sz="1800"/>
            </a:pPr>
            <a:r>
              <a:rPr sz="3600"/>
              <a:t>Amazon EC2</a:t>
            </a:r>
            <a:br>
              <a:rPr sz="3600"/>
            </a:br>
            <a:r>
              <a:rPr sz="3600" u="sng">
                <a:hlinkClick r:id="rId2" invalidUrl="" action="" tgtFrame="" tooltip="" history="1" highlightClick="0" endSnd="0"/>
              </a:rPr>
              <a:t>http://aws.amazon.com/ec2/</a:t>
            </a:r>
            <a:r>
              <a:rPr sz="3600"/>
              <a:t>  </a:t>
            </a:r>
            <a:endParaRPr sz="3600"/>
          </a:p>
          <a:p>
            <a:pPr lvl="0">
              <a:defRPr sz="1800"/>
            </a:pPr>
            <a:r>
              <a:rPr sz="3600"/>
              <a:t>EC2 Pricing</a:t>
            </a:r>
            <a:br>
              <a:rPr sz="3600"/>
            </a:br>
            <a:r>
              <a:rPr sz="3600" u="sng">
                <a:hlinkClick r:id="rId3" invalidUrl="" action="" tgtFrame="" tooltip="" history="1" highlightClick="0" endSnd="0"/>
              </a:rPr>
              <a:t>http://aws.amazon.com/ec2/pricing/</a:t>
            </a:r>
            <a:r>
              <a:rPr sz="3600"/>
              <a:t> </a:t>
            </a:r>
            <a:endParaRPr sz="3600"/>
          </a:p>
          <a:p>
            <a:pPr lvl="0">
              <a:defRPr sz="1800"/>
            </a:pPr>
            <a:r>
              <a:rPr sz="3600"/>
              <a:t>EC2 Documentation</a:t>
            </a:r>
            <a:br>
              <a:rPr sz="3600"/>
            </a:br>
            <a:r>
              <a:rPr sz="3600" u="sng">
                <a:hlinkClick r:id="rId4" invalidUrl="" action="" tgtFrame="" tooltip="" history="1" highlightClick="0" endSnd="0"/>
              </a:rPr>
              <a:t>http://aws.amazon.com/documentation/ec2/</a:t>
            </a:r>
            <a:r>
              <a:rPr sz="3600"/>
              <a:t> </a:t>
            </a:r>
          </a:p>
        </p:txBody>
      </p:sp>
      <p:sp>
        <p:nvSpPr>
          <p:cNvPr id="204" name="Shape 20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ph type="title"/>
          </p:nvPr>
        </p:nvSpPr>
        <p:spPr>
          <a:prstGeom prst="rect">
            <a:avLst/>
          </a:prstGeom>
        </p:spPr>
        <p:txBody>
          <a:bodyPr/>
          <a:lstStyle/>
          <a:p>
            <a:pPr lvl="0">
              <a:defRPr sz="1800"/>
            </a:pPr>
            <a:r>
              <a:rPr sz="8000"/>
              <a:t>Objectives</a:t>
            </a:r>
          </a:p>
        </p:txBody>
      </p:sp>
      <p:sp>
        <p:nvSpPr>
          <p:cNvPr id="48" name="Shape 48"/>
          <p:cNvSpPr/>
          <p:nvPr>
            <p:ph type="body" idx="1"/>
          </p:nvPr>
        </p:nvSpPr>
        <p:spPr>
          <a:prstGeom prst="rect">
            <a:avLst/>
          </a:prstGeom>
        </p:spPr>
        <p:txBody>
          <a:bodyPr/>
          <a:lstStyle/>
          <a:p>
            <a:pPr lvl="0" marL="0" indent="0">
              <a:buSzTx/>
              <a:buNone/>
              <a:defRPr sz="1800"/>
            </a:pPr>
            <a:r>
              <a:rPr sz="4200"/>
              <a:t>You will be able to</a:t>
            </a:r>
            <a:endParaRPr sz="4200"/>
          </a:p>
          <a:p>
            <a:pPr lvl="0" marL="444500" indent="-444500">
              <a:spcBef>
                <a:spcPts val="3500"/>
              </a:spcBef>
              <a:defRPr sz="1800"/>
            </a:pPr>
            <a:r>
              <a:rPr sz="2800"/>
              <a:t>Describe differences between EC2 types. </a:t>
            </a:r>
            <a:endParaRPr sz="2800"/>
          </a:p>
          <a:p>
            <a:pPr lvl="0" marL="444500" indent="-444500">
              <a:spcBef>
                <a:spcPts val="3500"/>
              </a:spcBef>
              <a:defRPr sz="1800"/>
            </a:pPr>
            <a:r>
              <a:rPr sz="2800"/>
              <a:t>Create EC2 instances from AMIs.</a:t>
            </a:r>
            <a:endParaRPr sz="2800"/>
          </a:p>
          <a:p>
            <a:pPr lvl="0" marL="444500" indent="-444500">
              <a:spcBef>
                <a:spcPts val="3500"/>
              </a:spcBef>
              <a:defRPr sz="1800"/>
            </a:pPr>
            <a:r>
              <a:rPr sz="2800"/>
              <a:t>Remote and Install software on EC2 </a:t>
            </a:r>
            <a:endParaRPr sz="2800"/>
          </a:p>
          <a:p>
            <a:pPr lvl="0" marL="444500" indent="-444500">
              <a:spcBef>
                <a:spcPts val="3500"/>
              </a:spcBef>
              <a:defRPr sz="1800"/>
            </a:pPr>
            <a:r>
              <a:rPr sz="2800"/>
              <a:t>Create EC2 snapshot</a:t>
            </a:r>
            <a:endParaRPr sz="2800"/>
          </a:p>
          <a:p>
            <a:pPr lvl="0" marL="444500" indent="-444500">
              <a:spcBef>
                <a:spcPts val="3500"/>
              </a:spcBef>
              <a:defRPr sz="1800"/>
            </a:pPr>
            <a:r>
              <a:rPr sz="2800"/>
              <a:t>Create another EC2 instances from your own  AMIs.</a:t>
            </a:r>
          </a:p>
        </p:txBody>
      </p:sp>
      <p:sp>
        <p:nvSpPr>
          <p:cNvPr id="49" name="Shape 49"/>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Shape 51"/>
          <p:cNvSpPr/>
          <p:nvPr>
            <p:ph type="title"/>
          </p:nvPr>
        </p:nvSpPr>
        <p:spPr>
          <a:xfrm>
            <a:off x="952500" y="421679"/>
            <a:ext cx="11099800" cy="1043234"/>
          </a:xfrm>
          <a:prstGeom prst="rect">
            <a:avLst/>
          </a:prstGeom>
        </p:spPr>
        <p:txBody>
          <a:bodyPr/>
          <a:lstStyle>
            <a:lvl1pPr defTabSz="455675">
              <a:defRPr sz="6240"/>
            </a:lvl1pPr>
          </a:lstStyle>
          <a:p>
            <a:pPr lvl="0">
              <a:defRPr sz="1800"/>
            </a:pPr>
            <a:r>
              <a:rPr sz="6240"/>
              <a:t>Introduction to EC2</a:t>
            </a:r>
          </a:p>
        </p:txBody>
      </p:sp>
      <p:sp>
        <p:nvSpPr>
          <p:cNvPr id="52" name="Shape 52"/>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53" name="Introduction to Amazon EC2.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1700831"/>
            <a:ext cx="13004801" cy="7315201"/>
          </a:xfrm>
          <a:prstGeom prst="rect">
            <a:avLst/>
          </a:prstGeom>
        </p:spPr>
      </p:pic>
      <p:pic>
        <p:nvPicPr>
          <p:cNvPr id="54" name="aws-icons_06_amazon-ec2.png"/>
          <p:cNvPicPr/>
          <p:nvPr/>
        </p:nvPicPr>
        <p:blipFill>
          <a:blip r:embed="rId5">
            <a:extLst/>
          </a:blip>
          <a:stretch>
            <a:fillRect/>
          </a:stretch>
        </p:blipFill>
        <p:spPr>
          <a:xfrm>
            <a:off x="11983435" y="331965"/>
            <a:ext cx="762001" cy="762001"/>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5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lvl1pPr>
              <a:defRPr sz="5000"/>
            </a:lvl1pPr>
          </a:lstStyle>
          <a:p>
            <a:pPr lvl="0">
              <a:defRPr sz="1800"/>
            </a:pPr>
            <a:r>
              <a:rPr sz="5000"/>
              <a:t>Amazon Elastic Compute Cloud (EC2)</a:t>
            </a:r>
          </a:p>
        </p:txBody>
      </p:sp>
      <p:sp>
        <p:nvSpPr>
          <p:cNvPr id="57" name="Shape 57"/>
          <p:cNvSpPr/>
          <p:nvPr>
            <p:ph type="body" idx="1"/>
          </p:nvPr>
        </p:nvSpPr>
        <p:spPr>
          <a:prstGeom prst="rect">
            <a:avLst/>
          </a:prstGeom>
        </p:spPr>
        <p:txBody>
          <a:bodyPr/>
          <a:lstStyle/>
          <a:p>
            <a:pPr lvl="0" marL="337820" indent="-337820" defTabSz="443991">
              <a:spcBef>
                <a:spcPts val="3100"/>
              </a:spcBef>
              <a:defRPr sz="1800"/>
            </a:pPr>
            <a:r>
              <a:rPr sz="2736"/>
              <a:t>Amazon Elastic Compute Cloud (Amazon EC2) is a web service that provides resizable compute capacity in the cloud. It is designed to make web-scale cloud computing easier for developers.</a:t>
            </a:r>
            <a:endParaRPr sz="2736"/>
          </a:p>
          <a:p>
            <a:pPr lvl="0" marL="337820" indent="-337820" defTabSz="443991">
              <a:spcBef>
                <a:spcPts val="3100"/>
              </a:spcBef>
              <a:defRPr sz="1800"/>
            </a:pPr>
            <a:r>
              <a:rPr sz="2736"/>
              <a:t>Virtual Server in the Cloud that…</a:t>
            </a:r>
            <a:endParaRPr sz="2736"/>
          </a:p>
          <a:p>
            <a:pPr lvl="1" marL="675640" indent="-337820" defTabSz="443991">
              <a:spcBef>
                <a:spcPts val="1600"/>
              </a:spcBef>
              <a:defRPr sz="1800"/>
            </a:pPr>
            <a:r>
              <a:rPr sz="2280"/>
              <a:t>Resizable compute capacity.</a:t>
            </a:r>
            <a:endParaRPr sz="2280"/>
          </a:p>
          <a:p>
            <a:pPr lvl="1" marL="675640" indent="-337820" defTabSz="443991">
              <a:spcBef>
                <a:spcPts val="1600"/>
              </a:spcBef>
              <a:defRPr sz="1800"/>
            </a:pPr>
            <a:r>
              <a:rPr sz="2280"/>
              <a:t>Complete control of computing resources</a:t>
            </a:r>
            <a:endParaRPr sz="2280"/>
          </a:p>
          <a:p>
            <a:pPr lvl="1" marL="675640" indent="-337820" defTabSz="443991">
              <a:spcBef>
                <a:spcPts val="1600"/>
              </a:spcBef>
              <a:defRPr sz="1800"/>
            </a:pPr>
            <a:r>
              <a:rPr sz="2280"/>
              <a:t>Instance can be start, terminated, and monitored as needed using APIs and management tools.</a:t>
            </a:r>
            <a:endParaRPr sz="2280"/>
          </a:p>
          <a:p>
            <a:pPr lvl="1" marL="675640" indent="-337820" defTabSz="443991">
              <a:spcBef>
                <a:spcPts val="1600"/>
              </a:spcBef>
              <a:defRPr sz="1800"/>
            </a:pPr>
            <a:r>
              <a:rPr sz="2280"/>
              <a:t>Typically take less that 10 minutes to spin up.</a:t>
            </a:r>
            <a:endParaRPr sz="2280"/>
          </a:p>
          <a:p>
            <a:pPr lvl="1" marL="675640" indent="-337820" defTabSz="443991">
              <a:spcBef>
                <a:spcPts val="1600"/>
              </a:spcBef>
              <a:defRPr sz="1800"/>
            </a:pPr>
            <a:r>
              <a:rPr sz="2280"/>
              <a:t>Scale capacity as your computing requirements change.</a:t>
            </a:r>
            <a:endParaRPr sz="2280"/>
          </a:p>
          <a:p>
            <a:pPr lvl="1" marL="675640" indent="-337820" defTabSz="443991">
              <a:spcBef>
                <a:spcPts val="1600"/>
              </a:spcBef>
              <a:defRPr sz="1800"/>
            </a:pPr>
            <a:r>
              <a:rPr sz="2280"/>
              <a:t>Pay only for capacity that you actually use.</a:t>
            </a:r>
          </a:p>
        </p:txBody>
      </p:sp>
      <p:sp>
        <p:nvSpPr>
          <p:cNvPr id="58" name="Shape 58"/>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59" name="aws-icons_06_amazon-ec2.png"/>
          <p:cNvPicPr/>
          <p:nvPr/>
        </p:nvPicPr>
        <p:blipFill>
          <a:blip r:embed="rId2">
            <a:extLst/>
          </a:blip>
          <a:stretch>
            <a:fillRect/>
          </a:stretch>
        </p:blipFill>
        <p:spPr>
          <a:xfrm>
            <a:off x="11983435" y="331965"/>
            <a:ext cx="762001" cy="762001"/>
          </a:xfrm>
          <a:prstGeom prst="rect">
            <a:avLst/>
          </a:prstGeom>
          <a:ln w="127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 name="Shape 61"/>
          <p:cNvSpPr/>
          <p:nvPr>
            <p:ph type="title"/>
          </p:nvPr>
        </p:nvSpPr>
        <p:spPr>
          <a:prstGeom prst="rect">
            <a:avLst/>
          </a:prstGeom>
        </p:spPr>
        <p:txBody>
          <a:bodyPr/>
          <a:lstStyle>
            <a:lvl1pPr defTabSz="490727">
              <a:defRPr sz="6719"/>
            </a:lvl1pPr>
          </a:lstStyle>
          <a:p>
            <a:pPr lvl="0">
              <a:defRPr sz="1800"/>
            </a:pPr>
            <a:r>
              <a:rPr sz="6719"/>
              <a:t>Broad Set of Computer Instance Types</a:t>
            </a:r>
          </a:p>
        </p:txBody>
      </p:sp>
      <p:sp>
        <p:nvSpPr>
          <p:cNvPr id="62" name="Shape 62"/>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63" name="pasted-image-enhanced.png"/>
          <p:cNvPicPr/>
          <p:nvPr/>
        </p:nvPicPr>
        <p:blipFill>
          <a:blip r:embed="rId2">
            <a:extLst/>
          </a:blip>
          <a:stretch>
            <a:fillRect/>
          </a:stretch>
        </p:blipFill>
        <p:spPr>
          <a:xfrm>
            <a:off x="1474908" y="3438974"/>
            <a:ext cx="10054984" cy="4628251"/>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title"/>
          </p:nvPr>
        </p:nvSpPr>
        <p:spPr>
          <a:prstGeom prst="rect">
            <a:avLst/>
          </a:prstGeom>
        </p:spPr>
        <p:txBody>
          <a:bodyPr/>
          <a:lstStyle/>
          <a:p>
            <a:pPr lvl="0">
              <a:defRPr sz="1800"/>
            </a:pPr>
            <a:r>
              <a:rPr sz="8000"/>
              <a:t>EC2: Instance Types</a:t>
            </a:r>
          </a:p>
        </p:txBody>
      </p:sp>
      <p:sp>
        <p:nvSpPr>
          <p:cNvPr id="66" name="Shape 66"/>
          <p:cNvSpPr/>
          <p:nvPr>
            <p:ph type="body" idx="1"/>
          </p:nvPr>
        </p:nvSpPr>
        <p:spPr>
          <a:xfrm>
            <a:off x="952500" y="2603500"/>
            <a:ext cx="11099800" cy="1810322"/>
          </a:xfrm>
          <a:prstGeom prst="rect">
            <a:avLst/>
          </a:prstGeom>
        </p:spPr>
        <p:txBody>
          <a:bodyPr/>
          <a:lstStyle/>
          <a:p>
            <a:pPr lvl="0" marL="295592" indent="-295592" defTabSz="368045">
              <a:spcBef>
                <a:spcPts val="2300"/>
              </a:spcBef>
              <a:defRPr sz="1800"/>
            </a:pPr>
            <a:r>
              <a:rPr sz="2394">
                <a:latin typeface="Helvetica"/>
                <a:ea typeface="Helvetica"/>
                <a:cs typeface="Helvetica"/>
                <a:sym typeface="Helvetica"/>
              </a:rPr>
              <a:t>General Purpose :- </a:t>
            </a:r>
            <a:br>
              <a:rPr sz="2268"/>
            </a:br>
            <a:br>
              <a:rPr sz="2268"/>
            </a:br>
            <a:r>
              <a:rPr sz="2142"/>
              <a:t>Provide customers with a balanced set of resources and a high level of processing performance on a low cost platform.Ideal for application that require balance CPU and memory performance.</a:t>
            </a:r>
          </a:p>
        </p:txBody>
      </p:sp>
      <p:sp>
        <p:nvSpPr>
          <p:cNvPr id="67" name="Shape 67"/>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68" name="pasted-image-filtered.png"/>
          <p:cNvPicPr/>
          <p:nvPr/>
        </p:nvPicPr>
        <p:blipFill>
          <a:blip r:embed="rId2">
            <a:extLst/>
          </a:blip>
          <a:stretch>
            <a:fillRect/>
          </a:stretch>
        </p:blipFill>
        <p:spPr>
          <a:xfrm>
            <a:off x="1236724" y="4909815"/>
            <a:ext cx="10531352" cy="3846141"/>
          </a:xfrm>
          <a:prstGeom prst="rect">
            <a:avLst/>
          </a:prstGeom>
          <a:ln w="12700">
            <a:miter lim="400000"/>
          </a:ln>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 name="Shape 70"/>
          <p:cNvSpPr/>
          <p:nvPr>
            <p:ph type="title"/>
          </p:nvPr>
        </p:nvSpPr>
        <p:spPr>
          <a:prstGeom prst="rect">
            <a:avLst/>
          </a:prstGeom>
        </p:spPr>
        <p:txBody>
          <a:bodyPr/>
          <a:lstStyle/>
          <a:p>
            <a:pPr lvl="0">
              <a:defRPr sz="1800"/>
            </a:pPr>
            <a:r>
              <a:rPr sz="8000"/>
              <a:t>EC2: Instance Types</a:t>
            </a:r>
          </a:p>
        </p:txBody>
      </p:sp>
      <p:sp>
        <p:nvSpPr>
          <p:cNvPr id="71" name="Shape 71"/>
          <p:cNvSpPr/>
          <p:nvPr>
            <p:ph type="body" idx="1"/>
          </p:nvPr>
        </p:nvSpPr>
        <p:spPr>
          <a:xfrm>
            <a:off x="952500" y="2603500"/>
            <a:ext cx="11099800" cy="1637712"/>
          </a:xfrm>
          <a:prstGeom prst="rect">
            <a:avLst/>
          </a:prstGeom>
        </p:spPr>
        <p:txBody>
          <a:bodyPr/>
          <a:lstStyle/>
          <a:p>
            <a:pPr lvl="0" marL="328436" indent="-328436" defTabSz="408940">
              <a:spcBef>
                <a:spcPts val="2600"/>
              </a:spcBef>
              <a:defRPr sz="1800"/>
            </a:pPr>
            <a:r>
              <a:rPr sz="2660">
                <a:latin typeface="Helvetica"/>
                <a:ea typeface="Helvetica"/>
                <a:cs typeface="Helvetica"/>
                <a:sym typeface="Helvetica"/>
              </a:rPr>
              <a:t>Compute Optimized :- </a:t>
            </a:r>
            <a:br>
              <a:rPr sz="2520"/>
            </a:br>
            <a:br>
              <a:rPr sz="2520"/>
            </a:br>
            <a:r>
              <a:rPr sz="2380"/>
              <a:t>Compute Optimized instances have proportionally more CPU resources than memory and are well suited for computer-intensive applications</a:t>
            </a:r>
          </a:p>
        </p:txBody>
      </p:sp>
      <p:sp>
        <p:nvSpPr>
          <p:cNvPr id="72" name="Shape 72"/>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pSp>
        <p:nvGrpSpPr>
          <p:cNvPr id="75" name="Group 75"/>
          <p:cNvGrpSpPr/>
          <p:nvPr/>
        </p:nvGrpSpPr>
        <p:grpSpPr>
          <a:xfrm>
            <a:off x="1927151" y="4422530"/>
            <a:ext cx="9150498" cy="4450851"/>
            <a:chOff x="0" y="0"/>
            <a:chExt cx="9150496" cy="4450850"/>
          </a:xfrm>
        </p:grpSpPr>
        <p:pic>
          <p:nvPicPr>
            <p:cNvPr id="73" name="pasted-image-enhanced.png"/>
            <p:cNvPicPr/>
            <p:nvPr/>
          </p:nvPicPr>
          <p:blipFill>
            <a:blip r:embed="rId2">
              <a:extLst/>
            </a:blip>
            <a:stretch>
              <a:fillRect/>
            </a:stretch>
          </p:blipFill>
          <p:spPr>
            <a:xfrm>
              <a:off x="30637" y="432483"/>
              <a:ext cx="9101509" cy="4018368"/>
            </a:xfrm>
            <a:prstGeom prst="rect">
              <a:avLst/>
            </a:prstGeom>
            <a:ln w="12700" cap="flat">
              <a:noFill/>
              <a:miter lim="400000"/>
            </a:ln>
            <a:effectLst/>
          </p:spPr>
        </p:pic>
        <p:pic>
          <p:nvPicPr>
            <p:cNvPr id="74" name="pasted-image.png"/>
            <p:cNvPicPr/>
            <p:nvPr/>
          </p:nvPicPr>
          <p:blipFill>
            <a:blip r:embed="rId3">
              <a:extLst/>
            </a:blip>
            <a:stretch>
              <a:fillRect/>
            </a:stretch>
          </p:blipFill>
          <p:spPr>
            <a:xfrm>
              <a:off x="0" y="0"/>
              <a:ext cx="9150497" cy="473492"/>
            </a:xfrm>
            <a:prstGeom prst="rect">
              <a:avLst/>
            </a:prstGeom>
            <a:ln w="12700" cap="flat">
              <a:noFill/>
              <a:miter lim="400000"/>
            </a:ln>
            <a:effectLst/>
          </p:spPr>
        </p:pic>
      </p:gr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77"/>
          <p:cNvSpPr/>
          <p:nvPr>
            <p:ph type="title"/>
          </p:nvPr>
        </p:nvSpPr>
        <p:spPr>
          <a:prstGeom prst="rect">
            <a:avLst/>
          </a:prstGeom>
        </p:spPr>
        <p:txBody>
          <a:bodyPr/>
          <a:lstStyle/>
          <a:p>
            <a:pPr lvl="0">
              <a:defRPr sz="1800"/>
            </a:pPr>
            <a:r>
              <a:rPr sz="8000"/>
              <a:t>EC2: Instance Types</a:t>
            </a:r>
          </a:p>
        </p:txBody>
      </p:sp>
      <p:sp>
        <p:nvSpPr>
          <p:cNvPr id="78" name="Shape 78"/>
          <p:cNvSpPr/>
          <p:nvPr>
            <p:ph type="body" idx="1"/>
          </p:nvPr>
        </p:nvSpPr>
        <p:spPr>
          <a:xfrm>
            <a:off x="952500" y="2603500"/>
            <a:ext cx="11099800" cy="2052461"/>
          </a:xfrm>
          <a:prstGeom prst="rect">
            <a:avLst/>
          </a:prstGeom>
        </p:spPr>
        <p:txBody>
          <a:bodyPr/>
          <a:lstStyle/>
          <a:p>
            <a:pPr lvl="0" marL="290900" indent="-290900" defTabSz="362204">
              <a:spcBef>
                <a:spcPts val="2300"/>
              </a:spcBef>
              <a:defRPr sz="1800"/>
            </a:pPr>
            <a:r>
              <a:rPr sz="2356">
                <a:latin typeface="Helvetica"/>
                <a:ea typeface="Helvetica"/>
                <a:cs typeface="Helvetica"/>
                <a:sym typeface="Helvetica"/>
              </a:rPr>
              <a:t>Storage and IO Optimized :- </a:t>
            </a:r>
            <a:br>
              <a:rPr sz="2232"/>
            </a:br>
            <a:br>
              <a:rPr sz="2232"/>
            </a:br>
            <a:r>
              <a:rPr sz="2108"/>
              <a:t>Provide very high disk IO performance or proportionally higher storage density per instance, and are ideally suited for applications that benefit from high sequential IO performance across very large data sets. Storage-optimized instances also provide high levels of CPU, memory and network performance.</a:t>
            </a:r>
          </a:p>
        </p:txBody>
      </p:sp>
      <p:sp>
        <p:nvSpPr>
          <p:cNvPr id="79" name="Shape 79"/>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pSp>
        <p:nvGrpSpPr>
          <p:cNvPr id="82" name="Group 82"/>
          <p:cNvGrpSpPr/>
          <p:nvPr/>
        </p:nvGrpSpPr>
        <p:grpSpPr>
          <a:xfrm>
            <a:off x="1113299" y="5209774"/>
            <a:ext cx="10778202" cy="2918613"/>
            <a:chOff x="0" y="0"/>
            <a:chExt cx="10778201" cy="2918612"/>
          </a:xfrm>
        </p:grpSpPr>
        <p:pic>
          <p:nvPicPr>
            <p:cNvPr id="80" name="pasted-image-enhanced.png"/>
            <p:cNvPicPr/>
            <p:nvPr/>
          </p:nvPicPr>
          <p:blipFill>
            <a:blip r:embed="rId2">
              <a:extLst/>
            </a:blip>
            <a:stretch>
              <a:fillRect/>
            </a:stretch>
          </p:blipFill>
          <p:spPr>
            <a:xfrm>
              <a:off x="43556" y="542210"/>
              <a:ext cx="10715610" cy="2376403"/>
            </a:xfrm>
            <a:prstGeom prst="rect">
              <a:avLst/>
            </a:prstGeom>
            <a:ln w="12700" cap="flat">
              <a:noFill/>
              <a:miter lim="400000"/>
            </a:ln>
            <a:effectLst/>
          </p:spPr>
        </p:pic>
        <p:pic>
          <p:nvPicPr>
            <p:cNvPr id="81" name="pasted-image.png"/>
            <p:cNvPicPr/>
            <p:nvPr/>
          </p:nvPicPr>
          <p:blipFill>
            <a:blip r:embed="rId3">
              <a:extLst/>
            </a:blip>
            <a:stretch>
              <a:fillRect/>
            </a:stretch>
          </p:blipFill>
          <p:spPr>
            <a:xfrm>
              <a:off x="0" y="0"/>
              <a:ext cx="10778202" cy="557717"/>
            </a:xfrm>
            <a:prstGeom prst="rect">
              <a:avLst/>
            </a:prstGeom>
            <a:ln w="12700" cap="flat">
              <a:noFill/>
              <a:miter lim="400000"/>
            </a:ln>
            <a:effectLst/>
          </p:spPr>
        </p:pic>
      </p:gr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